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1"/>
  </p:sldMasterIdLst>
  <p:notesMasterIdLst>
    <p:notesMasterId r:id="rId19"/>
  </p:notesMasterIdLst>
  <p:handoutMasterIdLst>
    <p:handoutMasterId r:id="rId20"/>
  </p:handoutMasterIdLst>
  <p:sldIdLst>
    <p:sldId id="563" r:id="rId2"/>
    <p:sldId id="583" r:id="rId3"/>
    <p:sldId id="564" r:id="rId4"/>
    <p:sldId id="566" r:id="rId5"/>
    <p:sldId id="543" r:id="rId6"/>
    <p:sldId id="540" r:id="rId7"/>
    <p:sldId id="526" r:id="rId8"/>
    <p:sldId id="529" r:id="rId9"/>
    <p:sldId id="560" r:id="rId10"/>
    <p:sldId id="568" r:id="rId11"/>
    <p:sldId id="569" r:id="rId12"/>
    <p:sldId id="570" r:id="rId13"/>
    <p:sldId id="571" r:id="rId14"/>
    <p:sldId id="574" r:id="rId15"/>
    <p:sldId id="580" r:id="rId16"/>
    <p:sldId id="581" r:id="rId17"/>
    <p:sldId id="584" r:id="rId18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ганова Екатерина Анатольевна" initials="РЕА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9900"/>
    <a:srgbClr val="C8102E"/>
    <a:srgbClr val="336600"/>
    <a:srgbClr val="E50000"/>
    <a:srgbClr val="FB294C"/>
    <a:srgbClr val="FF0000"/>
    <a:srgbClr val="FA0000"/>
    <a:srgbClr val="C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 autoAdjust="0"/>
    <p:restoredTop sz="94351" autoAdjust="0"/>
  </p:normalViewPr>
  <p:slideViewPr>
    <p:cSldViewPr>
      <p:cViewPr>
        <p:scale>
          <a:sx n="93" d="100"/>
          <a:sy n="93" d="100"/>
        </p:scale>
        <p:origin x="-2172" y="-89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CF14D-42B8-4EB0-B0B3-38F68A6AEB8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F70AB-BCC6-4CD4-A10D-D2297522E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04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81CA0C-485A-4712-8A37-DC83DE2F17F0}" type="datetimeFigureOut">
              <a:rPr lang="ru-RU" altLang="ru-RU"/>
              <a:pPr>
                <a:defRPr/>
              </a:pPr>
              <a:t>27.08.2019</a:t>
            </a:fld>
            <a:endParaRPr lang="ru-RU" alt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pPr lvl="0"/>
            <a:r>
              <a:rPr lang="ru-RU" noProof="0" dirty="0" smtClean="0"/>
              <a:t>м</a:t>
            </a:r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6"/>
            <a:ext cx="5438775" cy="4465637"/>
          </a:xfrm>
          <a:prstGeom prst="rect">
            <a:avLst/>
          </a:prstGeom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A64C8E-8FFC-4292-B255-A8F5B007075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067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975" y="742950"/>
            <a:ext cx="658495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pPr defTabSz="1041400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790950" y="9372600"/>
            <a:ext cx="29003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5" tIns="45672" rIns="91345" bIns="45672" anchor="b"/>
          <a:lstStyle>
            <a:lvl1pPr defTabSz="1038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38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38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38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38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38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38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38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38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96501F-B356-4496-A29F-9334CCAF5620}" type="slidenum">
              <a:rPr kumimoji="0" lang="ru-RU" altLang="ru-RU" smtClean="0">
                <a:solidFill>
                  <a:srgbClr val="000000"/>
                </a:solidFill>
                <a:cs typeface="+mn-cs"/>
              </a:rPr>
              <a:pPr algn="r" eaLnBrk="1" hangingPunct="1">
                <a:spcBef>
                  <a:spcPct val="0"/>
                </a:spcBef>
              </a:pPr>
              <a:t>2</a:t>
            </a:fld>
            <a:endParaRPr kumimoji="0" lang="ru-RU" altLang="ru-RU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60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A64C8E-8FFC-4292-B255-A8F5B007075B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1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50826" y="202407"/>
            <a:ext cx="4321175" cy="4745831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00" y="3218400"/>
            <a:ext cx="4068000" cy="48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752000" y="3812400"/>
            <a:ext cx="4176464" cy="102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94929"/>
            <a:ext cx="4322763" cy="474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5486"/>
            <a:ext cx="1911230" cy="42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02406"/>
            <a:ext cx="647700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432000"/>
            <a:ext cx="7416000" cy="842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1601100"/>
            <a:ext cx="7416000" cy="27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4643438"/>
            <a:ext cx="5327650" cy="2702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1" y="4643438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FD5317A-DBD9-4691-B2BC-116A6E951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7" y="4645407"/>
            <a:ext cx="1331633" cy="29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02406"/>
            <a:ext cx="647700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432000"/>
            <a:ext cx="7416000" cy="842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1601100"/>
            <a:ext cx="7416000" cy="27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4643438"/>
            <a:ext cx="5327650" cy="2702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1" y="4643438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FD5317A-DBD9-4691-B2BC-116A6E951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08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875" y="202406"/>
            <a:ext cx="647700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432000"/>
            <a:ext cx="7416000" cy="842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1601100"/>
            <a:ext cx="4140000" cy="27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5436000" y="1620000"/>
            <a:ext cx="3240000" cy="2781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4643438"/>
            <a:ext cx="5327650" cy="2702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1" y="4643438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E1106A5-2C7B-4573-BA2A-D58D98AB84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7" y="4645407"/>
            <a:ext cx="1331633" cy="29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73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875" y="202406"/>
            <a:ext cx="647700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643438"/>
            <a:ext cx="16637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432000"/>
            <a:ext cx="7416000" cy="842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Содержимое 3"/>
          <p:cNvSpPr>
            <a:spLocks noGrp="1"/>
          </p:cNvSpPr>
          <p:nvPr>
            <p:ph sz="half" idx="14"/>
          </p:nvPr>
        </p:nvSpPr>
        <p:spPr>
          <a:xfrm>
            <a:off x="4572000" y="1620000"/>
            <a:ext cx="4104000" cy="20871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/>
          </p:nvPr>
        </p:nvSpPr>
        <p:spPr>
          <a:xfrm>
            <a:off x="4572000" y="3834000"/>
            <a:ext cx="4176000" cy="4320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000" y="1601100"/>
            <a:ext cx="3276000" cy="2700000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2987675" y="4643438"/>
            <a:ext cx="5327650" cy="2702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88351" y="4643438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F24B15BF-1FCF-4EC8-8EDA-CA35A3958F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03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02406"/>
            <a:ext cx="647700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643438"/>
            <a:ext cx="16637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8388351" y="4677966"/>
            <a:ext cx="360363" cy="270272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fld id="{9154E3A7-3D4E-41B4-8897-B352D316D66C}" type="slidenum">
              <a:rPr kumimoji="0" lang="en-US" sz="100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marL="449263" indent="-449263" algn="r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kumimoji="0" lang="en-US" sz="10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432000"/>
            <a:ext cx="7416000" cy="842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8" y="1601100"/>
            <a:ext cx="7416000" cy="862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4643438"/>
            <a:ext cx="5327650" cy="2702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23003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875" y="202406"/>
            <a:ext cx="647700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pic>
        <p:nvPicPr>
          <p:cNvPr id="8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643438"/>
            <a:ext cx="16637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432000"/>
            <a:ext cx="7416000" cy="842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1601100"/>
            <a:ext cx="4140000" cy="27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/>
          </p:nvPr>
        </p:nvSpPr>
        <p:spPr>
          <a:xfrm>
            <a:off x="5436000" y="1620000"/>
            <a:ext cx="3240000" cy="2781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/>
          </p:nvPr>
        </p:nvSpPr>
        <p:spPr>
          <a:xfrm>
            <a:off x="5508000" y="3867894"/>
            <a:ext cx="2054288" cy="5940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388351" y="4643438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90EA06A-105E-40AE-9365-FC10DCBC93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6"/>
          </p:nvPr>
        </p:nvSpPr>
        <p:spPr>
          <a:xfrm>
            <a:off x="2987675" y="4643438"/>
            <a:ext cx="5327650" cy="2702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2738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3"/>
          <a:stretch>
            <a:fillRect/>
          </a:stretch>
        </p:blipFill>
        <p:spPr bwMode="auto">
          <a:xfrm>
            <a:off x="250825" y="195263"/>
            <a:ext cx="8642350" cy="47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459000"/>
            <a:ext cx="5040000" cy="162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28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undwalls.com/wp-content/uploads/2012/04/field-whea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t="10631" r="20935" b="31241"/>
          <a:stretch>
            <a:fillRect/>
          </a:stretch>
        </p:blipFill>
        <p:spPr bwMode="auto">
          <a:xfrm>
            <a:off x="269875" y="195262"/>
            <a:ext cx="860425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459000"/>
            <a:ext cx="5040000" cy="162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40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195262"/>
            <a:ext cx="8604250" cy="4738688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459000"/>
            <a:ext cx="5040000" cy="162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42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195262"/>
            <a:ext cx="8604250" cy="4738688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459000"/>
            <a:ext cx="5040000" cy="162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52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50826" y="202407"/>
            <a:ext cx="4321175" cy="4745831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202407"/>
            <a:ext cx="2414587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00" y="3218400"/>
            <a:ext cx="4068000" cy="48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752000" y="3812400"/>
            <a:ext cx="4176464" cy="102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8267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795076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5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2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596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519522"/>
            <a:ext cx="8640960" cy="27003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51520" y="4758756"/>
            <a:ext cx="8064896" cy="135254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2000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6673" y="4768216"/>
            <a:ext cx="2063080" cy="125793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l">
              <a:defRPr lang="ru-RU" sz="1000" b="0" smtClean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ашивка 8"/>
          <p:cNvSpPr/>
          <p:nvPr/>
        </p:nvSpPr>
        <p:spPr>
          <a:xfrm>
            <a:off x="8398768" y="4758756"/>
            <a:ext cx="493712" cy="135254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5604" y="4758755"/>
            <a:ext cx="360040" cy="125793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lang="ru-RU" sz="1000" smtClean="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0"/>
          </p:nvPr>
        </p:nvSpPr>
        <p:spPr>
          <a:xfrm>
            <a:off x="251521" y="875350"/>
            <a:ext cx="8640960" cy="3748628"/>
          </a:xfrm>
        </p:spPr>
        <p:txBody>
          <a:bodyPr/>
          <a:lstStyle>
            <a:lvl1pPr marL="276132" indent="246985">
              <a:buFont typeface="Wingdings" panose="05000000000000000000" pitchFamily="2" charset="2"/>
              <a:buChar char="q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17470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01B3-DA58-4A28-98D8-3DCE36458061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EC32B-B011-416C-89BE-AFC2D771CE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3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926143" y="3845720"/>
            <a:ext cx="923925" cy="282179"/>
          </a:xfrm>
          <a:prstGeom prst="rect">
            <a:avLst/>
          </a:prstGeom>
          <a:noFill/>
        </p:spPr>
        <p:txBody>
          <a:bodyPr/>
          <a:lstStyle/>
          <a:p>
            <a:pPr defTabSz="8919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96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685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02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50826" y="202407"/>
            <a:ext cx="4321175" cy="4745831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202407"/>
            <a:ext cx="2414587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00" y="3218400"/>
            <a:ext cx="4068000" cy="48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752000" y="3812400"/>
            <a:ext cx="4176464" cy="102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133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875" y="202406"/>
            <a:ext cx="8604250" cy="4738688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52525" y="621506"/>
            <a:ext cx="4064000" cy="539354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kumimoji="0" lang="ru-RU" sz="2600" dirty="0" smtClean="0">
                <a:solidFill>
                  <a:prstClr val="white"/>
                </a:solidFill>
                <a:latin typeface="Tahoma"/>
              </a:rPr>
              <a:t>СОДЕРЖАНИЕ</a:t>
            </a:r>
            <a:endParaRPr kumimoji="0" lang="ru-RU" sz="2600" b="1" dirty="0" smtClean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000" y="1601100"/>
            <a:ext cx="6768000" cy="2536824"/>
          </a:xfrm>
          <a:prstGeom prst="rect">
            <a:avLst/>
          </a:prstGeom>
        </p:spPr>
        <p:txBody>
          <a:bodyPr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3267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875" y="202406"/>
            <a:ext cx="2160588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000" y="459000"/>
            <a:ext cx="5400000" cy="1674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1" y="4643438"/>
            <a:ext cx="3959225" cy="27027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1" y="4643438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0B6410F-BA3C-4AFA-8AE1-CD812B2C72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15" y="4645407"/>
            <a:ext cx="1331633" cy="29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3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195262"/>
            <a:ext cx="8604250" cy="4738688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5400000" cy="1674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1" y="4643438"/>
            <a:ext cx="3959225" cy="27027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1" y="4643438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50EB5FB-111B-4808-BD73-97A1990E3E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75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195262"/>
            <a:ext cx="8604250" cy="4738688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5400000" cy="1674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1" y="4643438"/>
            <a:ext cx="3959225" cy="27027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1" y="4643438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A48102FD-8FE0-4D64-9451-AA8217A42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11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195262"/>
            <a:ext cx="8604250" cy="4738688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5400000" cy="1674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1" y="4643438"/>
            <a:ext cx="3959225" cy="27027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1" y="4643438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28F84216-6B8D-4BB8-ABB1-8AA64278A7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75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195262"/>
            <a:ext cx="8604250" cy="4738688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5400000" cy="1674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1" y="4643438"/>
            <a:ext cx="3959225" cy="27027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1" y="4643438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A9A8A30-7F3B-48B1-8097-E75446AB38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8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>
                    <a:tint val="75000"/>
                  </a:srgb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B0B23B95-1052-4A95-BEFC-FC0B09B7D35F}" type="datetime1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>
                    <a:tint val="75000"/>
                  </a:srgb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>
                    <a:tint val="75000"/>
                  </a:srgb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5E2D888D-F2C9-4E17-982C-3583C22A4D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79" r:id="rId1"/>
    <p:sldLayoutId id="2147487380" r:id="rId2"/>
    <p:sldLayoutId id="2147487381" r:id="rId3"/>
    <p:sldLayoutId id="2147487382" r:id="rId4"/>
    <p:sldLayoutId id="2147487383" r:id="rId5"/>
    <p:sldLayoutId id="2147487384" r:id="rId6"/>
    <p:sldLayoutId id="2147487385" r:id="rId7"/>
    <p:sldLayoutId id="2147487386" r:id="rId8"/>
    <p:sldLayoutId id="2147487387" r:id="rId9"/>
    <p:sldLayoutId id="2147487388" r:id="rId10"/>
    <p:sldLayoutId id="2147487402" r:id="rId11"/>
    <p:sldLayoutId id="2147487391" r:id="rId12"/>
    <p:sldLayoutId id="2147487392" r:id="rId13"/>
    <p:sldLayoutId id="2147487393" r:id="rId14"/>
    <p:sldLayoutId id="2147487394" r:id="rId15"/>
    <p:sldLayoutId id="2147487395" r:id="rId16"/>
    <p:sldLayoutId id="2147487396" r:id="rId17"/>
    <p:sldLayoutId id="2147487399" r:id="rId18"/>
    <p:sldLayoutId id="2147487400" r:id="rId19"/>
    <p:sldLayoutId id="2147487404" r:id="rId20"/>
    <p:sldLayoutId id="2147487405" r:id="rId21"/>
    <p:sldLayoutId id="2147487486" r:id="rId22"/>
    <p:sldLayoutId id="2147487487" r:id="rId2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/>
          </p:nvPr>
        </p:nvSpPr>
        <p:spPr>
          <a:xfrm>
            <a:off x="754856" y="2568576"/>
            <a:ext cx="7772400" cy="2497138"/>
          </a:xfrm>
        </p:spPr>
        <p:txBody>
          <a:bodyPr/>
          <a:lstStyle/>
          <a:p>
            <a:pPr algn="ctr" eaLnBrk="1" hangingPunct="1"/>
            <a:r>
              <a:rPr lang="ru-RU" altLang="ru-RU" sz="2900" dirty="0" smtClean="0"/>
              <a:t> </a:t>
            </a:r>
            <a:br>
              <a:rPr lang="ru-RU" altLang="ru-RU" sz="2900" dirty="0" smtClean="0"/>
            </a:br>
            <a:r>
              <a:rPr lang="ru-RU" altLang="ru-RU" sz="2900" dirty="0" smtClean="0"/>
              <a:t/>
            </a:r>
            <a:br>
              <a:rPr lang="ru-RU" altLang="ru-RU" sz="2900" dirty="0" smtClean="0"/>
            </a:br>
            <a:r>
              <a:rPr lang="ru-RU" altLang="ru-RU" sz="2600" dirty="0" smtClean="0">
                <a:cs typeface="Arial" charset="0"/>
              </a:rPr>
              <a:t/>
            </a:r>
            <a:br>
              <a:rPr lang="ru-RU" altLang="ru-RU" sz="2600" dirty="0" smtClean="0">
                <a:cs typeface="Arial" charset="0"/>
              </a:rPr>
            </a:br>
            <a:r>
              <a:rPr lang="ru-RU" altLang="ru-RU" sz="2600" dirty="0" smtClean="0">
                <a:cs typeface="Arial" charset="0"/>
              </a:rPr>
              <a:t/>
            </a:r>
            <a:br>
              <a:rPr lang="ru-RU" altLang="ru-RU" sz="2600" dirty="0" smtClean="0">
                <a:cs typeface="Arial" charset="0"/>
              </a:rPr>
            </a:br>
            <a:endParaRPr lang="ru-RU" altLang="ru-RU" sz="2300" dirty="0" smtClean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1403648" y="1851670"/>
            <a:ext cx="6264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054" tIns="39029" rIns="78054" bIns="39029" anchor="ctr"/>
          <a:lstStyle>
            <a:lvl1pPr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chemeClr val="bg1"/>
                </a:solidFill>
                <a:latin typeface="Arial Narrow" pitchFamily="34" charset="0"/>
              </a:rPr>
              <a:t>УФНС  РОССИИ  ПО 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itchFamily="34" charset="0"/>
              </a:rPr>
              <a:t>САРАТОВСКОЙ ОБЛАСТИ</a:t>
            </a:r>
            <a:endParaRPr lang="ru-RU" alt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547201" y="2424312"/>
            <a:ext cx="8207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отраслевых проектов на территории Российской Федерации в рамках реализации приоритетных задач по формированию комфортной среды для исполнения возложенных на налогоплательщиков обязанностей по уплате налогов, активному побуждению к смене схемы ведения бизнеса, отказа от сомнительных сделок и добровольному уточнению налоговых обязательств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500856" y="4363304"/>
            <a:ext cx="8280400" cy="7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>
              <a:defRPr sz="20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400" b="1" dirty="0" err="1" smtClean="0">
                <a:solidFill>
                  <a:schemeClr val="bg1"/>
                </a:solidFill>
                <a:latin typeface="Arial" charset="0"/>
              </a:rPr>
              <a:t>И.о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charset="0"/>
              </a:rPr>
              <a:t>. начальника контрольно-аналитического отдела</a:t>
            </a: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charset="0"/>
              </a:rPr>
              <a:t>УФНС России по Саратовской области</a:t>
            </a:r>
          </a:p>
          <a:p>
            <a:pPr algn="ctr"/>
            <a:r>
              <a:rPr lang="ru-RU" altLang="ru-RU" sz="1400" b="1" dirty="0" err="1" smtClean="0">
                <a:solidFill>
                  <a:schemeClr val="bg1"/>
                </a:solidFill>
                <a:latin typeface="Arial" charset="0"/>
              </a:rPr>
              <a:t>Шикова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charset="0"/>
              </a:rPr>
              <a:t> Юлия Васильевна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C8102E"/>
                </a:solidFill>
              </a:rPr>
              <a:t>ПРИНЦИП ХАРТИИ АПК</a:t>
            </a:r>
            <a:r>
              <a:rPr lang="ru-RU" sz="2000" b="1" dirty="0" smtClean="0">
                <a:solidFill>
                  <a:srgbClr val="C8102E"/>
                </a:solidFill>
              </a:rPr>
              <a:t>:</a:t>
            </a:r>
            <a:endParaRPr lang="ru-RU" sz="2000" b="1" dirty="0">
              <a:solidFill>
                <a:srgbClr val="C8102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95536" y="1131590"/>
            <a:ext cx="7992888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должная осмотрительность </a:t>
            </a:r>
            <a:r>
              <a:rPr lang="ru-RU" sz="1600" b="1" dirty="0"/>
              <a:t>при выборе грузоперевозчика</a:t>
            </a:r>
            <a:r>
              <a:rPr lang="ru-RU" sz="1600" dirty="0"/>
              <a:t>, в том числе: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6600"/>
                </a:solidFill>
              </a:rPr>
              <a:t>►</a:t>
            </a:r>
            <a:r>
              <a:rPr lang="ru-RU" sz="1600" dirty="0"/>
              <a:t> заключение договоров </a:t>
            </a:r>
            <a:r>
              <a:rPr lang="ru-RU" sz="1600" b="1" dirty="0"/>
              <a:t>непосредственно с компаниями перевозчиками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   </a:t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600" i="1" dirty="0" smtClean="0"/>
              <a:t>Или</a:t>
            </a:r>
          </a:p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>
                <a:solidFill>
                  <a:srgbClr val="006600"/>
                </a:solidFill>
              </a:rPr>
              <a:t>►</a:t>
            </a:r>
            <a:r>
              <a:rPr lang="ru-RU" sz="1600" b="1" dirty="0"/>
              <a:t> фирмами-посредниками, </a:t>
            </a:r>
            <a:r>
              <a:rPr lang="ru-RU" sz="1600" dirty="0"/>
              <a:t>которые действуют </a:t>
            </a:r>
            <a:r>
              <a:rPr lang="ru-RU" sz="1600" b="1" dirty="0"/>
              <a:t>по договору комиссии/агентирования </a:t>
            </a:r>
            <a:r>
              <a:rPr lang="ru-RU" sz="1600" dirty="0"/>
              <a:t>непосредственно по поручению или от лица Заказчика.  </a:t>
            </a:r>
            <a:br>
              <a:rPr lang="ru-RU" sz="1600" dirty="0"/>
            </a:br>
            <a:endParaRPr lang="ru-RU" sz="1600" b="1" dirty="0" smtClean="0">
              <a:solidFill>
                <a:srgbClr val="C8102E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C8102E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8102E"/>
                </a:solidFill>
              </a:rPr>
              <a:t>Механизм </a:t>
            </a:r>
            <a:r>
              <a:rPr lang="ru-RU" sz="1600" b="1" dirty="0">
                <a:solidFill>
                  <a:srgbClr val="C8102E"/>
                </a:solidFill>
              </a:rPr>
              <a:t>реализации принципа Хартии для исключения налоговых и коммерческих рисков при перевозке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88424" y="45198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ПРАВИЛА ПРИВЛЕЧЕНИЯ ТРАНСПОРТНЫХ УСЛУГ </a:t>
            </a:r>
            <a:r>
              <a:rPr lang="ru-RU" sz="2000" b="1" dirty="0">
                <a:solidFill>
                  <a:srgbClr val="C00000"/>
                </a:solidFill>
              </a:rPr>
              <a:t>с 01.07.2019 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b="1" dirty="0">
                <a:solidFill>
                  <a:srgbClr val="002060"/>
                </a:solidFill>
              </a:rPr>
              <a:t>ПРАВИЛО «ОДНОГО ЗВЕНА» </a:t>
            </a:r>
            <a:r>
              <a:rPr lang="ru-RU" sz="1400" b="1" dirty="0"/>
              <a:t>= между Заказчиком и фактическим Перевозчиком </a:t>
            </a:r>
            <a:r>
              <a:rPr lang="ru-RU" sz="1400" b="1" dirty="0">
                <a:solidFill>
                  <a:srgbClr val="C00000"/>
                </a:solidFill>
              </a:rPr>
              <a:t>не более одного </a:t>
            </a:r>
            <a:r>
              <a:rPr lang="ru-RU" sz="1400" b="1" dirty="0"/>
              <a:t>посредника (Диспетчер (Агент) или Экспедитор);</a:t>
            </a:r>
          </a:p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rgbClr val="002060"/>
                </a:solidFill>
              </a:rPr>
              <a:t>Агент/Экспедитор (привлекающий фактических перевозчиков) = ЮРИДИЧЕСКОЕ ЛИЦО </a:t>
            </a:r>
            <a:r>
              <a:rPr lang="ru-RU" sz="1400" b="1" i="1" dirty="0">
                <a:solidFill>
                  <a:srgbClr val="002060"/>
                </a:solidFill>
              </a:rPr>
              <a:t>(Исключить ИП с 01.08.2019 г</a:t>
            </a:r>
            <a:r>
              <a:rPr lang="ru-RU" sz="1400" b="1" i="1" dirty="0" smtClean="0">
                <a:solidFill>
                  <a:srgbClr val="002060"/>
                </a:solidFill>
              </a:rPr>
              <a:t>.)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3" y="2188132"/>
            <a:ext cx="2462149" cy="71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ПЕРЕВОЗЧИК </a:t>
            </a:r>
            <a:r>
              <a:rPr lang="ru-RU" sz="1200" b="1" i="1" dirty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ru-RU" sz="1200" b="1" i="1" dirty="0">
                <a:solidFill>
                  <a:prstClr val="black"/>
                </a:solidFill>
              </a:rPr>
              <a:t>= собственные ресурсы: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245755" y="2206561"/>
            <a:ext cx="1872208" cy="691985"/>
          </a:xfrm>
          <a:prstGeom prst="wedgeRectCallout">
            <a:avLst>
              <a:gd name="adj1" fmla="val -32671"/>
              <a:gd name="adj2" fmla="val 47319"/>
            </a:avLst>
          </a:prstGeom>
          <a:solidFill>
            <a:schemeClr val="accent1">
              <a:alpha val="12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ЗАКАЗЧИК</a:t>
            </a:r>
          </a:p>
        </p:txBody>
      </p:sp>
      <p:sp>
        <p:nvSpPr>
          <p:cNvPr id="7" name="Овал 6"/>
          <p:cNvSpPr/>
          <p:nvPr/>
        </p:nvSpPr>
        <p:spPr>
          <a:xfrm>
            <a:off x="3565652" y="2237652"/>
            <a:ext cx="1944216" cy="685800"/>
          </a:xfrm>
          <a:prstGeom prst="ellipse">
            <a:avLst/>
          </a:prstGeom>
          <a:solidFill>
            <a:srgbClr val="336600">
              <a:alpha val="2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36600"/>
                </a:solidFill>
              </a:rPr>
              <a:t>АГЕНТ/</a:t>
            </a:r>
          </a:p>
          <a:p>
            <a:pPr algn="ctr"/>
            <a:r>
              <a:rPr lang="ru-RU" sz="1400" b="1" dirty="0">
                <a:solidFill>
                  <a:srgbClr val="336600"/>
                </a:solidFill>
              </a:rPr>
              <a:t>ЭКСПЕДИТОР</a:t>
            </a:r>
          </a:p>
        </p:txBody>
      </p:sp>
      <p:cxnSp>
        <p:nvCxnSpPr>
          <p:cNvPr id="9" name="Прямая соединительная линия 8"/>
          <p:cNvCxnSpPr>
            <a:stCxn id="6" idx="3"/>
            <a:endCxn id="6" idx="3"/>
          </p:cNvCxnSpPr>
          <p:nvPr/>
        </p:nvCxnSpPr>
        <p:spPr>
          <a:xfrm>
            <a:off x="3117963" y="25525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91331" y="2409732"/>
            <a:ext cx="618339" cy="0"/>
          </a:xfrm>
          <a:prstGeom prst="straightConnector1">
            <a:avLst/>
          </a:prstGeom>
          <a:ln w="19050">
            <a:solidFill>
              <a:schemeClr val="accent2">
                <a:lumMod val="75000"/>
                <a:alpha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64088" y="2409732"/>
            <a:ext cx="576064" cy="0"/>
          </a:xfrm>
          <a:prstGeom prst="straightConnector1">
            <a:avLst/>
          </a:prstGeom>
          <a:ln w="19050">
            <a:solidFill>
              <a:schemeClr val="accent2">
                <a:lumMod val="75000"/>
                <a:alpha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09668" y="2409732"/>
            <a:ext cx="165618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8424" y="45198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7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ПРАВИЛА ПРИВЛЕЧЕНИЯ ТРАНСПОРТНЫХ УСЛУГ</a:t>
            </a:r>
            <a:r>
              <a:rPr lang="ru-RU" sz="2000" b="1" dirty="0">
                <a:solidFill>
                  <a:srgbClr val="C00000"/>
                </a:solidFill>
              </a:rPr>
              <a:t> с 01.07.2019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 </a:t>
            </a:r>
            <a:r>
              <a:rPr lang="ru-RU" sz="1600" b="1" dirty="0">
                <a:solidFill>
                  <a:srgbClr val="002060"/>
                </a:solidFill>
              </a:rPr>
              <a:t>ПЕРЕВОЗЧИК: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22029" y="1249633"/>
            <a:ext cx="2974345" cy="71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ПЕРЕВОЗЧИК </a:t>
            </a:r>
            <a:r>
              <a:rPr lang="ru-RU" sz="1200" b="1" i="1" dirty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ru-RU" sz="1200" b="1" i="1" dirty="0">
                <a:solidFill>
                  <a:prstClr val="black"/>
                </a:solidFill>
              </a:rPr>
              <a:t>= собственные ресурсы: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9690" y="1380077"/>
            <a:ext cx="1700129" cy="486054"/>
          </a:xfrm>
          <a:prstGeom prst="rect">
            <a:avLst/>
          </a:prstGeom>
          <a:solidFill>
            <a:srgbClr val="336600">
              <a:alpha val="12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prstClr val="black"/>
                </a:solidFill>
              </a:rPr>
              <a:t>Транспортные средства </a:t>
            </a:r>
            <a:r>
              <a:rPr lang="ru-RU" sz="900" b="1" dirty="0">
                <a:solidFill>
                  <a:prstClr val="black"/>
                </a:solidFill>
              </a:rPr>
              <a:t>(в том числе, тягачи, прицепы, полуприцепы):</a:t>
            </a:r>
            <a:endParaRPr lang="ru-RU" sz="900" b="1" i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3752" y="1379710"/>
            <a:ext cx="1887137" cy="478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prstClr val="black"/>
                </a:solidFill>
              </a:rPr>
              <a:t>Трудовые ресурсы </a:t>
            </a:r>
            <a:r>
              <a:rPr lang="ru-RU" sz="1200" i="1" dirty="0">
                <a:solidFill>
                  <a:prstClr val="black"/>
                </a:solidFill>
              </a:rPr>
              <a:t>(водители)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61814" y="2018020"/>
            <a:ext cx="1146480" cy="241598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prstClr val="black"/>
                </a:solidFill>
              </a:rPr>
              <a:t>Собственность</a:t>
            </a:r>
          </a:p>
        </p:txBody>
      </p:sp>
      <p:sp>
        <p:nvSpPr>
          <p:cNvPr id="17" name="Стрелка влево 16"/>
          <p:cNvSpPr/>
          <p:nvPr/>
        </p:nvSpPr>
        <p:spPr>
          <a:xfrm rot="10800000">
            <a:off x="2923795" y="1553518"/>
            <a:ext cx="398235" cy="154497"/>
          </a:xfrm>
          <a:prstGeom prst="leftArrow">
            <a:avLst/>
          </a:prstGeom>
          <a:solidFill>
            <a:srgbClr val="336600">
              <a:alpha val="40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61815" y="2397699"/>
            <a:ext cx="1141595" cy="229729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err="1">
                <a:solidFill>
                  <a:prstClr val="black"/>
                </a:solidFill>
              </a:rPr>
              <a:t>Хоз.ведение</a:t>
            </a:r>
            <a:endParaRPr lang="ru-RU" sz="900" b="1" i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68243" y="2759714"/>
            <a:ext cx="1133562" cy="234747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prstClr val="black"/>
                </a:solidFill>
              </a:rPr>
              <a:t>Оперативное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62651" y="3143380"/>
            <a:ext cx="1133562" cy="232162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prstClr val="black"/>
                </a:solidFill>
              </a:rPr>
              <a:t>Лизинг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61814" y="3529272"/>
            <a:ext cx="1133562" cy="384465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prstClr val="black"/>
                </a:solidFill>
              </a:rPr>
              <a:t>Аренда без экипажа 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3133565" y="2974327"/>
            <a:ext cx="1631698" cy="308672"/>
          </a:xfrm>
          <a:prstGeom prst="snip1Rect">
            <a:avLst/>
          </a:prstGeom>
          <a:solidFill>
            <a:srgbClr val="0070C0">
              <a:alpha val="14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Договор лизинга*</a:t>
            </a:r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>
            <a:off x="3130129" y="3336865"/>
            <a:ext cx="1631698" cy="388445"/>
          </a:xfrm>
          <a:prstGeom prst="snip1Rect">
            <a:avLst/>
          </a:prstGeom>
          <a:solidFill>
            <a:srgbClr val="0070C0">
              <a:alpha val="14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• Договор аренды;</a:t>
            </a:r>
          </a:p>
          <a:p>
            <a:pPr algn="ctr"/>
            <a:r>
              <a:rPr lang="ru-RU" sz="900" b="1" dirty="0">
                <a:solidFill>
                  <a:srgbClr val="0070C0"/>
                </a:solidFill>
              </a:rPr>
              <a:t>• Акт приема передачи </a:t>
            </a:r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>
            <a:off x="3141454" y="2243205"/>
            <a:ext cx="1626812" cy="516509"/>
          </a:xfrm>
          <a:prstGeom prst="snip1Rect">
            <a:avLst/>
          </a:prstGeom>
          <a:solidFill>
            <a:srgbClr val="0070C0">
              <a:alpha val="14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rgbClr val="0070C0"/>
                </a:solidFill>
              </a:rPr>
              <a:t>Свидетельство о регистрации ТС </a:t>
            </a:r>
            <a:r>
              <a:rPr lang="ru-RU" sz="800" dirty="0">
                <a:solidFill>
                  <a:srgbClr val="0070C0"/>
                </a:solidFill>
              </a:rPr>
              <a:t>(в </a:t>
            </a:r>
            <a:r>
              <a:rPr lang="ru-RU" sz="800" dirty="0" err="1">
                <a:solidFill>
                  <a:srgbClr val="0070C0"/>
                </a:solidFill>
              </a:rPr>
              <a:t>т.ч</a:t>
            </a:r>
            <a:r>
              <a:rPr lang="ru-RU" sz="800" dirty="0">
                <a:solidFill>
                  <a:srgbClr val="0070C0"/>
                </a:solidFill>
              </a:rPr>
              <a:t>.  в отношении арендодателя)</a:t>
            </a:r>
            <a:r>
              <a:rPr lang="ru-RU" sz="9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9" name="Прямоугольник с одним вырезанным углом 28"/>
          <p:cNvSpPr/>
          <p:nvPr/>
        </p:nvSpPr>
        <p:spPr>
          <a:xfrm>
            <a:off x="6299424" y="2171547"/>
            <a:ext cx="1440160" cy="314275"/>
          </a:xfrm>
          <a:prstGeom prst="snip1Rect">
            <a:avLst/>
          </a:prstGeom>
          <a:solidFill>
            <a:srgbClr val="0070C0">
              <a:alpha val="14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0070C0"/>
                </a:solidFill>
              </a:rPr>
              <a:t>Форма 6-НДФЛ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>
            <a:off x="6300633" y="2606747"/>
            <a:ext cx="1440160" cy="484800"/>
          </a:xfrm>
          <a:prstGeom prst="snip1Rect">
            <a:avLst/>
          </a:prstGeom>
          <a:solidFill>
            <a:srgbClr val="0070C0">
              <a:alpha val="14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C00000"/>
                </a:solidFill>
              </a:rPr>
              <a:t>С 01.01.2020 </a:t>
            </a:r>
            <a:r>
              <a:rPr lang="ru-RU" sz="900" i="1" dirty="0">
                <a:solidFill>
                  <a:srgbClr val="0070C0"/>
                </a:solidFill>
              </a:rPr>
              <a:t>– СЗВ-М или расчет по страховым взносам </a:t>
            </a:r>
            <a:endParaRPr lang="ru-RU" sz="900" dirty="0">
              <a:solidFill>
                <a:srgbClr val="0070C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917792" y="2171547"/>
            <a:ext cx="4884" cy="109455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917792" y="2366850"/>
            <a:ext cx="204362" cy="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811479" y="2169027"/>
            <a:ext cx="108012" cy="8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801805" y="2554896"/>
            <a:ext cx="108012" cy="8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821516" y="2911175"/>
            <a:ext cx="108012" cy="8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819733" y="3266100"/>
            <a:ext cx="108012" cy="8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2808294" y="3597864"/>
            <a:ext cx="31386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808355" y="3187698"/>
            <a:ext cx="326778" cy="2813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054565" y="2366848"/>
            <a:ext cx="5269" cy="1231016"/>
          </a:xfrm>
          <a:prstGeom prst="line">
            <a:avLst/>
          </a:prstGeom>
          <a:ln w="158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438223" y="1866131"/>
            <a:ext cx="837" cy="174594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1459539" y="2110438"/>
            <a:ext cx="202277" cy="10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1444234" y="2090565"/>
            <a:ext cx="202277" cy="109432"/>
          </a:xfrm>
          <a:prstGeom prst="line">
            <a:avLst/>
          </a:prstGeom>
          <a:ln w="222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453287" y="2336760"/>
            <a:ext cx="202277" cy="10943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446257" y="2770882"/>
            <a:ext cx="202277" cy="10943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446621" y="3612074"/>
            <a:ext cx="202277" cy="10943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7951225" y="1868890"/>
            <a:ext cx="0" cy="8702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7739586" y="2243272"/>
            <a:ext cx="202277" cy="11530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7739586" y="2753303"/>
            <a:ext cx="202277" cy="11530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453285" y="3168777"/>
            <a:ext cx="202277" cy="10943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с одним вырезанным углом 110"/>
          <p:cNvSpPr/>
          <p:nvPr/>
        </p:nvSpPr>
        <p:spPr>
          <a:xfrm>
            <a:off x="3491880" y="3839977"/>
            <a:ext cx="2448272" cy="528845"/>
          </a:xfrm>
          <a:prstGeom prst="snip1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</a:rPr>
              <a:t>*</a:t>
            </a:r>
            <a:r>
              <a:rPr lang="ru-RU" sz="900" dirty="0">
                <a:solidFill>
                  <a:srgbClr val="002060"/>
                </a:solidFill>
              </a:rPr>
              <a:t>Физлица</a:t>
            </a:r>
            <a:r>
              <a:rPr lang="ru-RU" sz="800" dirty="0">
                <a:solidFill>
                  <a:srgbClr val="002060"/>
                </a:solidFill>
              </a:rPr>
              <a:t> – владельцы грузового автотранспорта коммерческого назначения регистрируются в качестве ИП для целей сдачи ТС в аренду (</a:t>
            </a:r>
            <a:r>
              <a:rPr lang="ru-RU" sz="800" b="1" dirty="0">
                <a:solidFill>
                  <a:srgbClr val="002060"/>
                </a:solidFill>
              </a:rPr>
              <a:t>до 01.10.19</a:t>
            </a:r>
            <a:r>
              <a:rPr lang="ru-RU" sz="800" dirty="0">
                <a:solidFill>
                  <a:srgbClr val="002060"/>
                </a:solidFill>
              </a:rPr>
              <a:t>).</a:t>
            </a:r>
          </a:p>
          <a:p>
            <a:pPr algn="ctr"/>
            <a:r>
              <a:rPr lang="ru-RU" sz="900" b="1" dirty="0">
                <a:solidFill>
                  <a:srgbClr val="0070C0"/>
                </a:solidFill>
              </a:rPr>
              <a:t> 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113" name="Овальная выноска 112"/>
          <p:cNvSpPr/>
          <p:nvPr/>
        </p:nvSpPr>
        <p:spPr>
          <a:xfrm>
            <a:off x="4864146" y="2653212"/>
            <a:ext cx="1338838" cy="454522"/>
          </a:xfrm>
          <a:prstGeom prst="wedgeEllipseCallout">
            <a:avLst>
              <a:gd name="adj1" fmla="val -56835"/>
              <a:gd name="adj2" fmla="val 5790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B73C26"/>
                </a:solidFill>
              </a:rPr>
              <a:t>Если лизингополучатель не указан в СРТС</a:t>
            </a:r>
            <a:r>
              <a:rPr lang="ru-RU" sz="8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4" name="Овальная выноска 113"/>
          <p:cNvSpPr/>
          <p:nvPr/>
        </p:nvSpPr>
        <p:spPr>
          <a:xfrm>
            <a:off x="4871190" y="3186480"/>
            <a:ext cx="1338838" cy="454522"/>
          </a:xfrm>
          <a:prstGeom prst="wedgeEllipseCallout">
            <a:avLst>
              <a:gd name="adj1" fmla="val -56835"/>
              <a:gd name="adj2" fmla="val 5790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B73C26"/>
                </a:solidFill>
              </a:rPr>
              <a:t>!!! С 01.01.19* </a:t>
            </a:r>
            <a:r>
              <a:rPr lang="ru-RU" sz="800" dirty="0" err="1">
                <a:solidFill>
                  <a:srgbClr val="B73C26"/>
                </a:solidFill>
              </a:rPr>
              <a:t>Аредодатель</a:t>
            </a:r>
            <a:r>
              <a:rPr lang="ru-RU" sz="800" dirty="0">
                <a:solidFill>
                  <a:srgbClr val="B73C26"/>
                </a:solidFill>
              </a:rPr>
              <a:t> ТС=</a:t>
            </a:r>
            <a:r>
              <a:rPr lang="ru-RU" sz="800" dirty="0" err="1">
                <a:solidFill>
                  <a:srgbClr val="B73C26"/>
                </a:solidFill>
              </a:rPr>
              <a:t>ЮрЛ</a:t>
            </a:r>
            <a:r>
              <a:rPr lang="ru-RU" sz="800" dirty="0">
                <a:solidFill>
                  <a:srgbClr val="B73C26"/>
                </a:solidFill>
              </a:rPr>
              <a:t> или ИП</a:t>
            </a:r>
            <a:endParaRPr lang="ru-RU" sz="800" dirty="0">
              <a:solidFill>
                <a:prstClr val="white"/>
              </a:solidFill>
            </a:endParaRP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33" y="1451586"/>
            <a:ext cx="783178" cy="289519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05" y="1410645"/>
            <a:ext cx="554181" cy="415636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8276713" y="1858154"/>
            <a:ext cx="837" cy="174594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896991" y="3212474"/>
            <a:ext cx="1146480" cy="241598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prstClr val="black"/>
                </a:solidFill>
              </a:rPr>
              <a:t>Трудовой договор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896991" y="3612073"/>
            <a:ext cx="1146480" cy="333371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prstClr val="black"/>
                </a:solidFill>
              </a:rPr>
              <a:t>Гражданско-правовой договор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8048210" y="3186479"/>
            <a:ext cx="235547" cy="146793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8048210" y="3615305"/>
            <a:ext cx="235547" cy="146793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388424" y="45198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3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ПРИВЛЕЧЕНИЯ ТРАНСПОРТНЫХ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01.07.2019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539685" y="1665807"/>
            <a:ext cx="1626812" cy="421962"/>
          </a:xfrm>
          <a:prstGeom prst="snip1Rect">
            <a:avLst/>
          </a:prstGeom>
          <a:solidFill>
            <a:srgbClr val="0070C0">
              <a:alpha val="14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rgbClr val="0070C0"/>
                </a:solidFill>
              </a:rPr>
              <a:t>Свидетельство о регистрации ТС </a:t>
            </a:r>
            <a:r>
              <a:rPr lang="ru-RU" sz="800" dirty="0">
                <a:solidFill>
                  <a:srgbClr val="0070C0"/>
                </a:solidFill>
              </a:rPr>
              <a:t>(в </a:t>
            </a:r>
            <a:r>
              <a:rPr lang="ru-RU" sz="800" dirty="0" err="1">
                <a:solidFill>
                  <a:srgbClr val="0070C0"/>
                </a:solidFill>
              </a:rPr>
              <a:t>т.ч</a:t>
            </a:r>
            <a:r>
              <a:rPr lang="ru-RU" sz="800" dirty="0">
                <a:solidFill>
                  <a:srgbClr val="0070C0"/>
                </a:solidFill>
              </a:rPr>
              <a:t>.  в отношении арендодателя)</a:t>
            </a:r>
            <a:r>
              <a:rPr lang="ru-RU" sz="9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0739" y="1664779"/>
            <a:ext cx="603369" cy="1263321"/>
          </a:xfrm>
          <a:prstGeom prst="roundRect">
            <a:avLst/>
          </a:prstGeom>
          <a:solidFill>
            <a:srgbClr val="336600">
              <a:alpha val="37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</a:rPr>
              <a:t>Подтверждающие наличие у Перевозчика </a:t>
            </a:r>
            <a:r>
              <a:rPr lang="ru-RU" sz="1100" b="1" dirty="0">
                <a:solidFill>
                  <a:prstClr val="black"/>
                </a:solidFill>
              </a:rPr>
              <a:t>прав на ТС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0739" y="3038735"/>
            <a:ext cx="603369" cy="1261207"/>
          </a:xfrm>
          <a:prstGeom prst="roundRect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rgbClr val="B73C26">
                    <a:lumMod val="75000"/>
                  </a:srgbClr>
                </a:solidFill>
              </a:rPr>
              <a:t>Подтверждающие наличие у Перевозчика </a:t>
            </a:r>
            <a:r>
              <a:rPr lang="ru-RU" sz="1100" b="1" dirty="0">
                <a:solidFill>
                  <a:srgbClr val="B73C26">
                    <a:lumMod val="75000"/>
                  </a:srgbClr>
                </a:solidFill>
              </a:rPr>
              <a:t>водителей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796136" y="1666931"/>
            <a:ext cx="2448272" cy="459486"/>
          </a:xfrm>
          <a:prstGeom prst="wedgeRectCallout">
            <a:avLst>
              <a:gd name="adj1" fmla="val -67662"/>
              <a:gd name="adj2" fmla="val 60186"/>
            </a:avLst>
          </a:prstGeom>
          <a:solidFill>
            <a:srgbClr val="92D050">
              <a:alpha val="27000"/>
            </a:srgbClr>
          </a:solidFill>
          <a:ln>
            <a:solidFill>
              <a:srgbClr val="009900">
                <a:alpha val="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u="sng" dirty="0">
                <a:solidFill>
                  <a:srgbClr val="647252">
                    <a:lumMod val="75000"/>
                  </a:srgbClr>
                </a:solidFill>
              </a:rPr>
              <a:t>По договоренности сторон </a:t>
            </a:r>
            <a:r>
              <a:rPr lang="ru-RU" sz="900" b="1" dirty="0">
                <a:solidFill>
                  <a:srgbClr val="647252">
                    <a:lumMod val="75000"/>
                  </a:srgbClr>
                </a:solidFill>
              </a:rPr>
              <a:t>– вместе с Реестром ТС под погрузку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819631" y="2321390"/>
            <a:ext cx="2448272" cy="459486"/>
          </a:xfrm>
          <a:prstGeom prst="wedgeRectCallout">
            <a:avLst>
              <a:gd name="adj1" fmla="val -69398"/>
              <a:gd name="adj2" fmla="val -55514"/>
            </a:avLst>
          </a:prstGeom>
          <a:solidFill>
            <a:srgbClr val="FA0000">
              <a:alpha val="17000"/>
            </a:srgbClr>
          </a:solidFill>
          <a:ln>
            <a:solidFill>
              <a:srgbClr val="009900">
                <a:alpha val="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900" b="1" u="sng" dirty="0">
                <a:solidFill>
                  <a:srgbClr val="C00000"/>
                </a:solidFill>
              </a:rPr>
              <a:t>Обязательно</a:t>
            </a:r>
            <a:r>
              <a:rPr lang="ru-RU" sz="900" b="1" dirty="0">
                <a:solidFill>
                  <a:srgbClr val="C00000"/>
                </a:solidFill>
              </a:rPr>
              <a:t> – вместе с Отчетом об оказанных услугах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796136" y="3010457"/>
            <a:ext cx="2448272" cy="1289485"/>
          </a:xfrm>
          <a:prstGeom prst="wedgeRectCallout">
            <a:avLst>
              <a:gd name="adj1" fmla="val -75189"/>
              <a:gd name="adj2" fmla="val -32123"/>
            </a:avLst>
          </a:prstGeom>
          <a:solidFill>
            <a:srgbClr val="FA0000">
              <a:alpha val="17000"/>
            </a:srgbClr>
          </a:solidFill>
          <a:ln>
            <a:solidFill>
              <a:srgbClr val="009900">
                <a:alpha val="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rgbClr val="C00000"/>
                </a:solidFill>
              </a:rPr>
              <a:t> </a:t>
            </a:r>
          </a:p>
          <a:p>
            <a:r>
              <a:rPr lang="ru-RU" sz="900" b="1" dirty="0">
                <a:solidFill>
                  <a:srgbClr val="C00000"/>
                </a:solidFill>
              </a:rPr>
              <a:t>На момент заключения договора с перевозчиком/аттестации перевозчика;</a:t>
            </a:r>
          </a:p>
          <a:p>
            <a:r>
              <a:rPr lang="ru-RU" sz="900" b="1" dirty="0" smtClean="0">
                <a:solidFill>
                  <a:srgbClr val="C00000"/>
                </a:solidFill>
              </a:rPr>
              <a:t>Не </a:t>
            </a:r>
            <a:r>
              <a:rPr lang="ru-RU" sz="900" b="1" dirty="0">
                <a:solidFill>
                  <a:srgbClr val="C00000"/>
                </a:solidFill>
              </a:rPr>
              <a:t>позднее 10 календарных дней с даты истечение срока сдачи отчета по Форме 6-НДФЛ за отчетный период, в течение которого выполнялась перевозка (т.е. до 10 ноября отчет за 3 квартал 2019 г</a:t>
            </a:r>
            <a:r>
              <a:rPr lang="ru-RU" sz="900" b="1" dirty="0" smtClean="0">
                <a:solidFill>
                  <a:srgbClr val="C00000"/>
                </a:solidFill>
              </a:rPr>
              <a:t>.).</a:t>
            </a:r>
            <a:endParaRPr lang="ru-RU" sz="900" dirty="0">
              <a:solidFill>
                <a:prstClr val="white"/>
              </a:solidFill>
            </a:endParaRPr>
          </a:p>
          <a:p>
            <a:pPr algn="ctr"/>
            <a:endParaRPr lang="ru-RU" sz="900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2053" y="1653166"/>
            <a:ext cx="426480" cy="2780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3844" y="2983936"/>
            <a:ext cx="322729" cy="458141"/>
          </a:xfrm>
          <a:prstGeom prst="rect">
            <a:avLst/>
          </a:prstGeom>
        </p:spPr>
      </p:pic>
      <p:sp>
        <p:nvSpPr>
          <p:cNvPr id="16" name="Прямоугольник с одним вырезанным углом 15"/>
          <p:cNvSpPr/>
          <p:nvPr/>
        </p:nvSpPr>
        <p:spPr>
          <a:xfrm>
            <a:off x="3539685" y="2167054"/>
            <a:ext cx="1631698" cy="308672"/>
          </a:xfrm>
          <a:prstGeom prst="snip1Rect">
            <a:avLst/>
          </a:prstGeom>
          <a:solidFill>
            <a:srgbClr val="0070C0">
              <a:alpha val="14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Договор лизинга </a:t>
            </a:r>
            <a:r>
              <a:rPr lang="ru-RU" sz="800" dirty="0">
                <a:solidFill>
                  <a:srgbClr val="0070C0"/>
                </a:solidFill>
              </a:rPr>
              <a:t>(если Лизингополучатель не указан в СРТС)</a:t>
            </a: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3534799" y="2541835"/>
            <a:ext cx="1631698" cy="388445"/>
          </a:xfrm>
          <a:prstGeom prst="snip1Rect">
            <a:avLst/>
          </a:prstGeom>
          <a:solidFill>
            <a:srgbClr val="0070C0">
              <a:alpha val="14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</a:rPr>
              <a:t>При аренде:</a:t>
            </a:r>
          </a:p>
          <a:p>
            <a:pPr algn="ctr"/>
            <a:r>
              <a:rPr lang="ru-RU" sz="900" b="1" dirty="0">
                <a:solidFill>
                  <a:srgbClr val="0070C0"/>
                </a:solidFill>
              </a:rPr>
              <a:t>• Договор аренды;</a:t>
            </a:r>
          </a:p>
          <a:p>
            <a:pPr algn="ctr"/>
            <a:r>
              <a:rPr lang="ru-RU" sz="900" b="1" dirty="0">
                <a:solidFill>
                  <a:srgbClr val="0070C0"/>
                </a:solidFill>
              </a:rPr>
              <a:t>• Акт приема передачи </a:t>
            </a: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3539685" y="3230697"/>
            <a:ext cx="1626812" cy="314275"/>
          </a:xfrm>
          <a:prstGeom prst="snip1Rect">
            <a:avLst/>
          </a:prstGeom>
          <a:solidFill>
            <a:srgbClr val="0070C0">
              <a:alpha val="14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0070C0"/>
                </a:solidFill>
              </a:rPr>
              <a:t>Форма 6-НДФЛ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3539685" y="3648977"/>
            <a:ext cx="1626812" cy="484800"/>
          </a:xfrm>
          <a:prstGeom prst="snip1Rect">
            <a:avLst/>
          </a:prstGeom>
          <a:solidFill>
            <a:srgbClr val="0070C0">
              <a:alpha val="14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C00000"/>
                </a:solidFill>
              </a:rPr>
              <a:t>С 01.01.2020 </a:t>
            </a:r>
            <a:r>
              <a:rPr lang="ru-RU" sz="900" i="1" dirty="0">
                <a:solidFill>
                  <a:srgbClr val="0070C0"/>
                </a:solidFill>
              </a:rPr>
              <a:t>– СЗВ-М или расчет по страховым взносам </a:t>
            </a:r>
            <a:endParaRPr lang="ru-RU" sz="900" dirty="0">
              <a:solidFill>
                <a:srgbClr val="0070C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364088" y="1876789"/>
            <a:ext cx="0" cy="904088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166499" y="2783135"/>
            <a:ext cx="197591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166499" y="2328832"/>
            <a:ext cx="197591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166498" y="1876788"/>
            <a:ext cx="197591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200717" y="3102031"/>
            <a:ext cx="480562" cy="991178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rgbClr val="849276">
                    <a:lumMod val="75000"/>
                  </a:srgbClr>
                </a:solidFill>
              </a:rPr>
              <a:t>ПЕРЕВОЗЧИК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200525" y="1851768"/>
            <a:ext cx="480562" cy="938449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rgbClr val="849276">
                    <a:lumMod val="75000"/>
                  </a:srgbClr>
                </a:solidFill>
              </a:rPr>
              <a:t>АГЕНТ/ЭКСПЕДИТОР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66941" y="2989269"/>
            <a:ext cx="6016156" cy="21188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969800" y="2593538"/>
            <a:ext cx="480562" cy="970476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rgbClr val="849276">
                    <a:lumMod val="75000"/>
                  </a:srgbClr>
                </a:solidFill>
              </a:rPr>
              <a:t>ЗАКАЗЧИК</a:t>
            </a:r>
          </a:p>
        </p:txBody>
      </p:sp>
      <p:sp>
        <p:nvSpPr>
          <p:cNvPr id="44" name="Стрелка вверх 43"/>
          <p:cNvSpPr/>
          <p:nvPr/>
        </p:nvSpPr>
        <p:spPr>
          <a:xfrm>
            <a:off x="1420529" y="2841782"/>
            <a:ext cx="237684" cy="257858"/>
          </a:xfrm>
          <a:prstGeom prst="upArrow">
            <a:avLst/>
          </a:prstGeom>
          <a:solidFill>
            <a:srgbClr val="C60000">
              <a:alpha val="18000"/>
            </a:srgbClr>
          </a:solidFill>
          <a:ln>
            <a:solidFill>
              <a:srgbClr val="C0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5" name="Стрелка вверх 44"/>
          <p:cNvSpPr/>
          <p:nvPr/>
        </p:nvSpPr>
        <p:spPr>
          <a:xfrm rot="5400000">
            <a:off x="1740034" y="2533775"/>
            <a:ext cx="178263" cy="289845"/>
          </a:xfrm>
          <a:prstGeom prst="upArrow">
            <a:avLst/>
          </a:prstGeom>
          <a:solidFill>
            <a:srgbClr val="C60000">
              <a:alpha val="18000"/>
            </a:srgbClr>
          </a:solidFill>
          <a:ln>
            <a:solidFill>
              <a:srgbClr val="C0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7" name="Стрелка вверх 46"/>
          <p:cNvSpPr/>
          <p:nvPr/>
        </p:nvSpPr>
        <p:spPr>
          <a:xfrm rot="5400000">
            <a:off x="1737061" y="3333942"/>
            <a:ext cx="178263" cy="289826"/>
          </a:xfrm>
          <a:prstGeom prst="upArrow">
            <a:avLst/>
          </a:prstGeom>
          <a:solidFill>
            <a:srgbClr val="C60000">
              <a:alpha val="18000"/>
            </a:srgbClr>
          </a:solidFill>
          <a:ln>
            <a:solidFill>
              <a:srgbClr val="C0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8" name="Стрелка вправо с вырезом 47"/>
          <p:cNvSpPr/>
          <p:nvPr/>
        </p:nvSpPr>
        <p:spPr>
          <a:xfrm rot="16200000">
            <a:off x="1422309" y="2630365"/>
            <a:ext cx="256998" cy="260558"/>
          </a:xfrm>
          <a:prstGeom prst="notchedRightArrow">
            <a:avLst/>
          </a:prstGeom>
          <a:solidFill>
            <a:srgbClr val="C00000">
              <a:alpha val="10000"/>
            </a:srgbClr>
          </a:solidFill>
          <a:ln>
            <a:solidFill>
              <a:srgbClr val="C00000">
                <a:alpha val="35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2" name="Стрелка вправо с вырезом 51"/>
          <p:cNvSpPr/>
          <p:nvPr/>
        </p:nvSpPr>
        <p:spPr>
          <a:xfrm>
            <a:off x="1538630" y="2585301"/>
            <a:ext cx="185593" cy="195419"/>
          </a:xfrm>
          <a:prstGeom prst="notchedRightArrow">
            <a:avLst/>
          </a:prstGeom>
          <a:solidFill>
            <a:srgbClr val="C00000">
              <a:alpha val="10000"/>
            </a:srgbClr>
          </a:solidFill>
          <a:ln>
            <a:solidFill>
              <a:srgbClr val="C00000">
                <a:alpha val="35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2566943" y="2292607"/>
            <a:ext cx="671" cy="1398503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6547" y="978767"/>
            <a:ext cx="843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4. Предоставление </a:t>
            </a:r>
            <a:r>
              <a:rPr lang="ru-RU" sz="1800" b="1" dirty="0">
                <a:solidFill>
                  <a:srgbClr val="002060"/>
                </a:solidFill>
              </a:rPr>
              <a:t>Перевозчиком/Организатором перевозки документов Заказчику (о подтверждении ресурсов Перевозчика):</a:t>
            </a:r>
            <a:endParaRPr lang="ru-RU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8388424" y="45198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7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8229600" cy="857250"/>
          </a:xfrm>
        </p:spPr>
        <p:txBody>
          <a:bodyPr/>
          <a:lstStyle/>
          <a:p>
            <a:r>
              <a:rPr lang="ru-RU" sz="2000" b="1" dirty="0"/>
              <a:t>ПРАВИЛА ПРИВЛЕЧЕНИЯ ТРАНСПОРТНЫХ </a:t>
            </a:r>
            <a:r>
              <a:rPr lang="ru-RU" sz="2000" b="1" dirty="0" smtClean="0"/>
              <a:t>УСЛУГ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с </a:t>
            </a:r>
            <a:r>
              <a:rPr lang="ru-RU" sz="2000" b="1" dirty="0">
                <a:solidFill>
                  <a:srgbClr val="C00000"/>
                </a:solidFill>
              </a:rPr>
              <a:t>01.07.2019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 </a:t>
            </a:r>
            <a:r>
              <a:rPr lang="ru-RU" sz="1600" b="1" dirty="0">
                <a:solidFill>
                  <a:srgbClr val="002060"/>
                </a:solidFill>
              </a:rPr>
              <a:t>Конструкция видов договоров по грузоперевозке и транспортно-экспедиционному обслуживанию:</a:t>
            </a:r>
            <a:br>
              <a:rPr lang="ru-RU" sz="1600" b="1" dirty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1635645"/>
            <a:ext cx="8229600" cy="295897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ПРЯМОЙ ДОГОВОР (ПЕРЕВОЗЧИК = 100% ТС И ВОДИТЕЛЕЙ):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1. Договор перевозки;</a:t>
            </a:r>
          </a:p>
          <a:p>
            <a:pPr marL="171450" indent="-1714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171450" indent="-1714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ДОГОВОРЫ С ПОЛНЫМ ИЛИ ЧАСТИЧНЫМ ПРИВЛЕЧЕНИЕМ ТРЕТЬИХ   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ЛИЦ-ФАКТИЧЕСКИХ ПЕРЕВОЗЧИКОВ: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Договор транспортной экспедиции;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    3. Агентский договор на перевозку;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    3-1.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Договор на выполнение и организацию перевозки грузов   </a:t>
            </a:r>
          </a:p>
          <a:p>
            <a:pPr>
              <a:lnSpc>
                <a:spcPct val="120000"/>
              </a:lnSpc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          (Смешанный договор Перевозка с агентированием)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88424" y="45198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6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ПРАВИЛА ПРИВЛЕЧЕНИЯ ТРАНСПОРТНЫХ </a:t>
            </a:r>
            <a:r>
              <a:rPr lang="ru-RU" sz="2400" b="1" dirty="0" smtClean="0"/>
              <a:t>УСЛУГ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 01.07.2019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6. </a:t>
            </a:r>
            <a:r>
              <a:rPr lang="ru-RU" sz="1600" b="1" dirty="0">
                <a:solidFill>
                  <a:srgbClr val="002060"/>
                </a:solidFill>
              </a:rPr>
              <a:t>Если ИП (ООО)-агент поставляет Принципалу зерно (масленичные) на условиях доставки, то агент также </a:t>
            </a:r>
            <a:r>
              <a:rPr lang="ru-RU" sz="1600" b="1" dirty="0" err="1">
                <a:solidFill>
                  <a:srgbClr val="002060"/>
                </a:solidFill>
              </a:rPr>
              <a:t>перевыставляет</a:t>
            </a:r>
            <a:r>
              <a:rPr lang="ru-RU" sz="1600" b="1" dirty="0">
                <a:solidFill>
                  <a:srgbClr val="002060"/>
                </a:solidFill>
              </a:rPr>
              <a:t> в пользу Принципала транспортные услуги по агентской форме и с соблюдением всех настоящих Правил.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7.</a:t>
            </a:r>
            <a:r>
              <a:rPr lang="ru-RU" sz="1600" b="1" dirty="0">
                <a:solidFill>
                  <a:srgbClr val="002060"/>
                </a:solidFill>
              </a:rPr>
              <a:t> Участники перевозки, являющиеся плательщиками НДС (Перевозчики, Агенты, Экспедиторы), дают Согласия на признание сведений налоговой тайны общедоступными.</a:t>
            </a:r>
          </a:p>
          <a:p>
            <a:endParaRPr lang="ru-RU" sz="1600" b="1" dirty="0"/>
          </a:p>
          <a:p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8. </a:t>
            </a:r>
            <a:r>
              <a:rPr lang="ru-RU" sz="1600" b="1" dirty="0">
                <a:solidFill>
                  <a:srgbClr val="002060"/>
                </a:solidFill>
              </a:rPr>
              <a:t>Обязательное включение в договоры Особых условий (налоговой оговорки) по рекомендуемым формам. </a:t>
            </a:r>
          </a:p>
          <a:p>
            <a:endParaRPr lang="ru-RU" dirty="0" smtClean="0"/>
          </a:p>
          <a:p>
            <a:pPr algn="ctr"/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45198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27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ПРАВИЛА ПРИВЛЕЧЕНИЯ ТРАНСПОРТНЫХ </a:t>
            </a:r>
            <a:r>
              <a:rPr lang="ru-RU" sz="2000" b="1" dirty="0" smtClean="0"/>
              <a:t>УСЛУГ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 </a:t>
            </a:r>
            <a:r>
              <a:rPr lang="ru-RU" sz="2000" b="1" dirty="0">
                <a:solidFill>
                  <a:srgbClr val="C00000"/>
                </a:solidFill>
              </a:rPr>
              <a:t>01.07.2019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Все формы документов по рекомендуемым Правилам, в том числе: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600" dirty="0"/>
              <a:t>Формы транспортных договоров;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600" dirty="0"/>
              <a:t>- формы Особых условий (налоговых оговорок) по видам договоров;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600" dirty="0"/>
              <a:t>- стандартные перечни документов и информации для аттестации контрагентов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Размещены здесь:  </a:t>
            </a:r>
            <a:r>
              <a:rPr lang="en-US" sz="1600" b="1" dirty="0">
                <a:solidFill>
                  <a:srgbClr val="0070C0"/>
                </a:solidFill>
              </a:rPr>
              <a:t>https://</a:t>
            </a:r>
            <a:r>
              <a:rPr lang="ru-RU" sz="1600" b="1" dirty="0">
                <a:solidFill>
                  <a:srgbClr val="0070C0"/>
                </a:solidFill>
              </a:rPr>
              <a:t>хартия-</a:t>
            </a:r>
            <a:r>
              <a:rPr lang="ru-RU" sz="1600" b="1" dirty="0" err="1">
                <a:solidFill>
                  <a:srgbClr val="0070C0"/>
                </a:solidFill>
              </a:rPr>
              <a:t>апк.рф</a:t>
            </a:r>
            <a:r>
              <a:rPr lang="ru-RU" sz="1600" b="1" dirty="0">
                <a:solidFill>
                  <a:srgbClr val="0070C0"/>
                </a:solidFill>
              </a:rPr>
              <a:t>/</a:t>
            </a:r>
            <a:r>
              <a:rPr lang="en-US" sz="1600" b="1" dirty="0" err="1">
                <a:solidFill>
                  <a:srgbClr val="0070C0"/>
                </a:solidFill>
              </a:rPr>
              <a:t>formy-dokumentov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388424" y="45198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20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9879" y="2387084"/>
            <a:ext cx="33242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3056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1" name="Picture 6" descr="Круглый герб ФН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09682"/>
            <a:ext cx="926562" cy="9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24"/>
          <p:cNvSpPr txBox="1">
            <a:spLocks noChangeArrowheads="1"/>
          </p:cNvSpPr>
          <p:nvPr/>
        </p:nvSpPr>
        <p:spPr bwMode="auto">
          <a:xfrm>
            <a:off x="458789" y="1769269"/>
            <a:ext cx="7413625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добровольный отказ  от применяемых схем, </a:t>
            </a:r>
            <a:endParaRPr kumimoji="0" lang="ru-RU" altLang="ru-RU" sz="24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4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добросовестная уплата налогов</a:t>
            </a:r>
            <a:r>
              <a:rPr kumimoji="0" lang="ru-RU" altLang="ru-RU" sz="2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4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 анализ своих поставщиков, исключение «сомнительных» контрагентов.</a:t>
            </a:r>
            <a:r>
              <a:rPr kumimoji="0" lang="ru-RU" altLang="ru-RU" sz="2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900" dirty="0" smtClean="0">
              <a:solidFill>
                <a:srgbClr val="061E6A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20817" y="785704"/>
            <a:ext cx="6777596" cy="8100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ln w="19050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kumimoji="0"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среды для исполнения возложенных на налогоплательщиков обязанностей по уплате налогов</a:t>
            </a:r>
            <a:endParaRPr kumimoji="0" lang="ru-RU" sz="1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4359"/>
            <a:ext cx="1141412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8" descr="i?id=182058584-0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13870"/>
            <a:ext cx="142441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58" y="4227934"/>
            <a:ext cx="1501775" cy="7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3038" y="145257"/>
            <a:ext cx="87757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Цель вводимых ФНС России поэтапных усовершенствований</a:t>
            </a:r>
            <a:endParaRPr kumimoji="0" lang="ru-RU" altLang="ru-RU" sz="20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4078" y="451982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6343" y="483518"/>
            <a:ext cx="8456639" cy="864096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en-US" sz="19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РЕЗУЛЬТАТОМ</a:t>
            </a:r>
            <a:r>
              <a:rPr lang="ru-RU" sz="19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ОТРАСЛЕВОГО ПРОЕКТА ПО ПРЕСЕЧЕНИЮ НЕЗАКОННЫХ СХЕМ </a:t>
            </a:r>
            <a:endParaRPr lang="ru-RU" sz="19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 НАИБОЛЕЕ ЗНАЧИМЫХ КЛАСТЕРАХ ВНУТРЕННЕЙ ПЕРЕРАБОТКИ ЗЕРНОВЫХ КУЛЬТУР</a:t>
            </a:r>
            <a:r>
              <a:rPr lang="ru-RU" sz="16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ЯВИЛОСЬ УВЕЛИЧЕНИЕ ПОСТУПЛЕНИЙ НДС НА СУММУ</a:t>
            </a:r>
            <a:r>
              <a:rPr lang="ru-RU" sz="1600" b="1" dirty="0">
                <a:solidFill>
                  <a:srgbClr val="005AA9"/>
                </a:solidFill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3,8 МЛРД РУБ</a:t>
            </a:r>
          </a:p>
          <a:p>
            <a:pPr algn="ctr">
              <a:spcBef>
                <a:spcPct val="0"/>
              </a:spcBef>
            </a:pPr>
            <a:endParaRPr lang="ru-RU" sz="19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19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				</a:t>
            </a:r>
            <a:endParaRPr lang="ru-RU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520" y="1347614"/>
            <a:ext cx="8154510" cy="320800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ru-RU" sz="1800" b="1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</a:rPr>
              <a:t>           </a:t>
            </a:r>
            <a:r>
              <a:rPr lang="ru-RU" sz="1800" b="1" dirty="0" smtClean="0">
                <a:solidFill>
                  <a:schemeClr val="bg1">
                    <a:lumMod val="65000"/>
                  </a:schemeClr>
                </a:solidFill>
              </a:rPr>
              <a:t> расчет </a:t>
            </a:r>
            <a:r>
              <a:rPr lang="ru-RU" sz="1800" b="1" dirty="0">
                <a:solidFill>
                  <a:schemeClr val="bg1">
                    <a:lumMod val="65000"/>
                  </a:schemeClr>
                </a:solidFill>
              </a:rPr>
              <a:t>НДС* произведен за период </a:t>
            </a:r>
            <a:r>
              <a:rPr lang="ru-RU" sz="1800" b="1" dirty="0" smtClean="0">
                <a:solidFill>
                  <a:schemeClr val="bg1">
                    <a:lumMod val="65000"/>
                  </a:schemeClr>
                </a:solidFill>
              </a:rPr>
              <a:t>2017- 2018</a:t>
            </a:r>
            <a:endParaRPr kumimoji="0" lang="ru-RU" sz="1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18703" y="1780366"/>
            <a:ext cx="2551108" cy="2583672"/>
            <a:chOff x="7089777" y="2132632"/>
            <a:chExt cx="3435448" cy="3057051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7124216" y="2132632"/>
              <a:ext cx="3098637" cy="3057051"/>
              <a:chOff x="522164" y="1317302"/>
              <a:chExt cx="3098637" cy="2813961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531072" y="1317302"/>
                <a:ext cx="3034176" cy="76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ru-RU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ХЛЕБОБУЛОЧНОЕ производство</a:t>
                </a:r>
                <a:endParaRPr lang="ru-RU" sz="1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69" name="Группа 68"/>
              <p:cNvGrpSpPr/>
              <p:nvPr/>
            </p:nvGrpSpPr>
            <p:grpSpPr>
              <a:xfrm>
                <a:off x="522164" y="2425977"/>
                <a:ext cx="3098637" cy="1705286"/>
                <a:chOff x="1081555" y="2061568"/>
                <a:chExt cx="3098637" cy="1705286"/>
              </a:xfrm>
            </p:grpSpPr>
            <p:sp>
              <p:nvSpPr>
                <p:cNvPr id="70" name="Стрелка вниз 69"/>
                <p:cNvSpPr/>
                <p:nvPr/>
              </p:nvSpPr>
              <p:spPr>
                <a:xfrm rot="15958555">
                  <a:off x="2556340" y="1814744"/>
                  <a:ext cx="187435" cy="1584000"/>
                </a:xfrm>
                <a:prstGeom prst="downArrow">
                  <a:avLst>
                    <a:gd name="adj1" fmla="val 50000"/>
                    <a:gd name="adj2" fmla="val 183938"/>
                  </a:avLst>
                </a:prstGeom>
                <a:solidFill>
                  <a:schemeClr val="bg1">
                    <a:lumMod val="6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1370586" y="2141152"/>
                  <a:ext cx="643997" cy="672970"/>
                </a:xfrm>
                <a:prstGeom prst="rect">
                  <a:avLst/>
                </a:prstGeom>
              </p:spPr>
              <p:txBody>
                <a:bodyPr vert="horz" wrap="none" lIns="104306" tIns="52153" rIns="104306" bIns="52153" rtlCol="0" anchor="ctr">
                  <a:normAutofit/>
                </a:bodyPr>
                <a:lstStyle/>
                <a:p>
                  <a:pPr algn="ctr" defTabSz="914239" fontAlgn="auto">
                    <a:lnSpc>
                      <a:spcPct val="60000"/>
                    </a:lnSpc>
                    <a:spcAft>
                      <a:spcPts val="0"/>
                    </a:spcAft>
                  </a:pPr>
                  <a:r>
                    <a:rPr lang="ru-RU" sz="1400" dirty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rPr>
                    <a:t>9,2</a:t>
                  </a:r>
                  <a:r>
                    <a:rPr lang="en-US" sz="1400" dirty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rPr>
                    <a:t> </a:t>
                  </a:r>
                  <a:r>
                    <a:rPr lang="ru-RU" sz="1400" dirty="0">
                      <a:solidFill>
                        <a:srgbClr val="005AA9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rPr>
                    <a:t>млрд руб.</a:t>
                  </a:r>
                  <a:endParaRPr kumimoji="0" lang="ru-RU" sz="1400" dirty="0">
                    <a:solidFill>
                      <a:srgbClr val="005AA9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 flipV="1">
                  <a:off x="1199884" y="2605880"/>
                  <a:ext cx="652590" cy="1154167"/>
                </a:xfrm>
                <a:prstGeom prst="rect">
                  <a:avLst/>
                </a:prstGeom>
                <a:solidFill>
                  <a:srgbClr val="0070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Прямоугольник 72"/>
                <p:cNvSpPr/>
                <p:nvPr/>
              </p:nvSpPr>
              <p:spPr>
                <a:xfrm flipV="1">
                  <a:off x="3413135" y="2550119"/>
                  <a:ext cx="651600" cy="121187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094073" y="2906977"/>
                  <a:ext cx="944777" cy="358830"/>
                </a:xfrm>
                <a:prstGeom prst="rect">
                  <a:avLst/>
                </a:prstGeom>
              </p:spPr>
              <p:txBody>
                <a:bodyPr vert="horz" wrap="none" lIns="104306" tIns="52153" rIns="104306" bIns="52153" rtlCol="0" anchor="ctr">
                  <a:normAutofit/>
                </a:bodyPr>
                <a:lstStyle/>
                <a:p>
                  <a:pPr algn="ctr" defTabSz="914239" fontAlgn="auto">
                    <a:spcAft>
                      <a:spcPts val="0"/>
                    </a:spcAft>
                  </a:pPr>
                  <a:r>
                    <a:rPr lang="ru-RU" sz="1400" b="1" i="1" dirty="0">
                      <a:solidFill>
                        <a:srgbClr val="005AA9"/>
                      </a:solidFill>
                    </a:rPr>
                    <a:t>+ 0,3 млрд руб.</a:t>
                  </a:r>
                </a:p>
              </p:txBody>
            </p: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1081555" y="3766854"/>
                  <a:ext cx="3098637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/>
                <p:cNvSpPr txBox="1"/>
                <p:nvPr/>
              </p:nvSpPr>
              <p:spPr>
                <a:xfrm>
                  <a:off x="3191447" y="2061568"/>
                  <a:ext cx="643997" cy="672970"/>
                </a:xfrm>
                <a:prstGeom prst="rect">
                  <a:avLst/>
                </a:prstGeom>
              </p:spPr>
              <p:txBody>
                <a:bodyPr vert="horz" wrap="none" lIns="104306" tIns="52153" rIns="104306" bIns="52153" rtlCol="0" anchor="ctr">
                  <a:normAutofit/>
                </a:bodyPr>
                <a:lstStyle/>
                <a:p>
                  <a:pPr algn="ctr" defTabSz="914239" fontAlgn="auto">
                    <a:lnSpc>
                      <a:spcPct val="60000"/>
                    </a:lnSpc>
                    <a:spcAft>
                      <a:spcPts val="0"/>
                    </a:spcAft>
                  </a:pPr>
                  <a:r>
                    <a:rPr lang="ru-RU" sz="1400" dirty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rPr>
                    <a:t>9,5</a:t>
                  </a:r>
                  <a:r>
                    <a:rPr lang="en-US" sz="1400" dirty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rPr>
                    <a:t> </a:t>
                  </a:r>
                  <a:r>
                    <a:rPr lang="ru-RU" sz="1400" dirty="0">
                      <a:solidFill>
                        <a:srgbClr val="005AA9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rPr>
                    <a:t>млрд руб.</a:t>
                  </a:r>
                  <a:endParaRPr kumimoji="0" lang="ru-RU" sz="1400" dirty="0">
                    <a:solidFill>
                      <a:srgbClr val="005AA9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7" name="TextBox 76"/>
            <p:cNvSpPr txBox="1"/>
            <p:nvPr/>
          </p:nvSpPr>
          <p:spPr>
            <a:xfrm>
              <a:off x="7113312" y="2902015"/>
              <a:ext cx="2891245" cy="3370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 fontScale="85000" lnSpcReduction="20000"/>
            </a:bodyPr>
            <a:lstStyle/>
            <a:p>
              <a:pPr>
                <a:spcBef>
                  <a:spcPct val="0"/>
                </a:spcBef>
              </a:pPr>
              <a:r>
                <a:rPr kumimoji="0" lang="ru-RU" sz="1600" b="1" i="1" dirty="0">
                  <a:solidFill>
                    <a:srgbClr val="005AA9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Объем </a:t>
              </a:r>
              <a:r>
                <a:rPr lang="ru-RU" sz="1600" b="1" i="1" dirty="0">
                  <a:solidFill>
                    <a:srgbClr val="005A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производства</a:t>
              </a:r>
              <a:endParaRPr kumimoji="0" lang="ru-RU" sz="1600" b="1" i="1" dirty="0">
                <a:solidFill>
                  <a:srgbClr val="005AA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9878105" y="2879209"/>
              <a:ext cx="647120" cy="3641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- 4%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089777" y="3212607"/>
              <a:ext cx="2891245" cy="3370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defTabSz="914239" fontAlgn="auto">
                <a:spcAft>
                  <a:spcPts val="0"/>
                </a:spcAft>
              </a:pPr>
              <a:r>
                <a:rPr kumimoji="0" lang="ru-RU" sz="1400" b="1" i="1" dirty="0">
                  <a:solidFill>
                    <a:srgbClr val="005AA9"/>
                  </a:solidFill>
                  <a:latin typeface="+mj-lt"/>
                  <a:ea typeface="+mj-ea"/>
                  <a:cs typeface="+mj-cs"/>
                </a:rPr>
                <a:t>Поступление НДС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9739856" y="3212607"/>
              <a:ext cx="699610" cy="3641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</a:rPr>
                <a:t>+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3%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 rot="10800000" flipV="1">
            <a:off x="156894" y="2504802"/>
            <a:ext cx="2213211" cy="331407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ru-RU" sz="1400" b="1" i="1" dirty="0">
                <a:solidFill>
                  <a:srgbClr val="005AA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Объем </a:t>
            </a:r>
            <a:r>
              <a:rPr lang="ru-RU" sz="1400" b="1" i="1" dirty="0">
                <a:solidFill>
                  <a:srgbClr val="005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endParaRPr kumimoji="0" lang="ru-RU" sz="1400" b="1" i="1" dirty="0">
              <a:solidFill>
                <a:srgbClr val="005AA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132212" y="2485307"/>
            <a:ext cx="795845" cy="2963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+ 7%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62946" y="2893687"/>
            <a:ext cx="2096060" cy="26111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Aft>
                <a:spcPts val="0"/>
              </a:spcAft>
            </a:pPr>
            <a:r>
              <a:rPr kumimoji="0" lang="ru-RU" sz="1400" b="1" i="1" dirty="0">
                <a:solidFill>
                  <a:srgbClr val="005AA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Поступление НДС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965338" y="2858429"/>
            <a:ext cx="900013" cy="2963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+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59%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56343" y="1668413"/>
            <a:ext cx="2618212" cy="2713833"/>
            <a:chOff x="474127" y="2078514"/>
            <a:chExt cx="3098637" cy="2450699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74127" y="2078514"/>
              <a:ext cx="3098637" cy="2450699"/>
              <a:chOff x="522164" y="1291186"/>
              <a:chExt cx="3098637" cy="2850535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785388" y="1291186"/>
                <a:ext cx="2607559" cy="947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ru-RU" sz="1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Производство</a:t>
                </a:r>
                <a:endParaRPr lang="en-US" sz="18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ru-RU" sz="1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МЯСА </a:t>
                </a:r>
                <a:r>
                  <a:rPr lang="ru-RU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и КОМБИКОРМА</a:t>
                </a:r>
                <a:endParaRPr lang="ru-RU" sz="1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522164" y="2870896"/>
                <a:ext cx="3098637" cy="1270825"/>
                <a:chOff x="1081555" y="2506487"/>
                <a:chExt cx="3098637" cy="1270825"/>
              </a:xfrm>
            </p:grpSpPr>
            <p:sp>
              <p:nvSpPr>
                <p:cNvPr id="43" name="Стрелка вниз 42"/>
                <p:cNvSpPr/>
                <p:nvPr/>
              </p:nvSpPr>
              <p:spPr>
                <a:xfrm rot="14685520">
                  <a:off x="2512056" y="2397132"/>
                  <a:ext cx="211829" cy="1746964"/>
                </a:xfrm>
                <a:prstGeom prst="downArrow">
                  <a:avLst>
                    <a:gd name="adj1" fmla="val 50000"/>
                    <a:gd name="adj2" fmla="val 183938"/>
                  </a:avLst>
                </a:prstGeom>
                <a:solidFill>
                  <a:schemeClr val="bg1">
                    <a:lumMod val="6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162306" y="2960516"/>
                  <a:ext cx="643997" cy="672970"/>
                </a:xfrm>
                <a:prstGeom prst="rect">
                  <a:avLst/>
                </a:prstGeom>
              </p:spPr>
              <p:txBody>
                <a:bodyPr vert="horz" wrap="none" lIns="104306" tIns="52153" rIns="104306" bIns="52153" rtlCol="0" anchor="ctr">
                  <a:normAutofit/>
                </a:bodyPr>
                <a:lstStyle/>
                <a:p>
                  <a:pPr algn="ctr" defTabSz="914239" fontAlgn="auto">
                    <a:lnSpc>
                      <a:spcPct val="60000"/>
                    </a:lnSpc>
                    <a:spcAft>
                      <a:spcPts val="0"/>
                    </a:spcAft>
                  </a:pPr>
                  <a:r>
                    <a:rPr lang="en-US" sz="1400" dirty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j-ea"/>
                      <a:cs typeface="+mj-cs"/>
                    </a:rPr>
                    <a:t>1</a:t>
                  </a:r>
                  <a:r>
                    <a:rPr lang="ru-RU" sz="1400" dirty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j-ea"/>
                      <a:cs typeface="+mj-cs"/>
                    </a:rPr>
                    <a:t>,8</a:t>
                  </a:r>
                  <a:r>
                    <a:rPr lang="en-US" sz="1600" dirty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j-ea"/>
                      <a:cs typeface="+mj-cs"/>
                    </a:rPr>
                    <a:t> </a:t>
                  </a:r>
                  <a:r>
                    <a:rPr lang="ru-RU" sz="1400" dirty="0">
                      <a:solidFill>
                        <a:srgbClr val="005AA9"/>
                      </a:solidFill>
                      <a:latin typeface="+mj-lt"/>
                      <a:ea typeface="+mj-ea"/>
                      <a:cs typeface="+mj-cs"/>
                    </a:rPr>
                    <a:t>млрд руб.</a:t>
                  </a:r>
                  <a:endParaRPr kumimoji="0" lang="ru-RU" sz="1400" dirty="0">
                    <a:solidFill>
                      <a:srgbClr val="005AA9"/>
                    </a:solidFill>
                    <a:latin typeface="+mj-lt"/>
                    <a:ea typeface="+mj-ea"/>
                    <a:cs typeface="+mj-cs"/>
                  </a:endParaRP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1162306" y="3544417"/>
                  <a:ext cx="652590" cy="229438"/>
                </a:xfrm>
                <a:prstGeom prst="rect">
                  <a:avLst/>
                </a:prstGeom>
                <a:solidFill>
                  <a:srgbClr val="0070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 flipV="1">
                  <a:off x="3418180" y="2960516"/>
                  <a:ext cx="651600" cy="816796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1081555" y="3766854"/>
                  <a:ext cx="3098637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/>
                <p:cNvSpPr txBox="1"/>
                <p:nvPr/>
              </p:nvSpPr>
              <p:spPr>
                <a:xfrm>
                  <a:off x="3255056" y="2506487"/>
                  <a:ext cx="643997" cy="672970"/>
                </a:xfrm>
                <a:prstGeom prst="rect">
                  <a:avLst/>
                </a:prstGeom>
              </p:spPr>
              <p:txBody>
                <a:bodyPr vert="horz" wrap="none" lIns="104306" tIns="52153" rIns="104306" bIns="52153" rtlCol="0" anchor="ctr">
                  <a:normAutofit/>
                </a:bodyPr>
                <a:lstStyle/>
                <a:p>
                  <a:pPr algn="ctr" defTabSz="914239" fontAlgn="auto">
                    <a:lnSpc>
                      <a:spcPct val="6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j-ea"/>
                      <a:cs typeface="+mj-cs"/>
                    </a:rPr>
                    <a:t>4,</a:t>
                  </a:r>
                  <a:r>
                    <a:rPr lang="en-US" sz="1200" dirty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j-ea"/>
                      <a:cs typeface="+mj-cs"/>
                    </a:rPr>
                    <a:t>6 </a:t>
                  </a:r>
                  <a:r>
                    <a:rPr lang="ru-RU" sz="1200" dirty="0">
                      <a:solidFill>
                        <a:srgbClr val="005AA9"/>
                      </a:solidFill>
                      <a:latin typeface="+mj-lt"/>
                      <a:ea typeface="+mj-ea"/>
                      <a:cs typeface="+mj-cs"/>
                    </a:rPr>
                    <a:t>млрд руб.</a:t>
                  </a:r>
                  <a:endParaRPr kumimoji="0" lang="ru-RU" sz="1200" dirty="0">
                    <a:solidFill>
                      <a:srgbClr val="005AA9"/>
                    </a:solidFill>
                    <a:latin typeface="+mj-lt"/>
                    <a:ea typeface="+mj-ea"/>
                    <a:cs typeface="+mj-cs"/>
                  </a:endParaRPr>
                </a:p>
              </p:txBody>
            </p:sp>
          </p:grpSp>
        </p:grpSp>
        <p:sp>
          <p:nvSpPr>
            <p:cNvPr id="90" name="TextBox 89"/>
            <p:cNvSpPr txBox="1"/>
            <p:nvPr/>
          </p:nvSpPr>
          <p:spPr>
            <a:xfrm>
              <a:off x="1535692" y="4015219"/>
              <a:ext cx="944777" cy="48693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914239" fontAlgn="auto">
                <a:spcAft>
                  <a:spcPts val="0"/>
                </a:spcAft>
              </a:pPr>
              <a:r>
                <a:rPr lang="ru-RU" sz="1200" b="1" i="1" dirty="0">
                  <a:solidFill>
                    <a:srgbClr val="005AA9"/>
                  </a:solidFill>
                </a:rPr>
                <a:t>+ 2,</a:t>
              </a:r>
              <a:r>
                <a:rPr lang="en-US" sz="1200" b="1" i="1" dirty="0">
                  <a:solidFill>
                    <a:srgbClr val="005AA9"/>
                  </a:solidFill>
                </a:rPr>
                <a:t>8</a:t>
              </a:r>
              <a:r>
                <a:rPr lang="ru-RU" sz="1200" b="1" i="1" dirty="0">
                  <a:solidFill>
                    <a:srgbClr val="005AA9"/>
                  </a:solidFill>
                </a:rPr>
                <a:t> млрд руб.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174457" y="1788116"/>
            <a:ext cx="2841635" cy="2621862"/>
            <a:chOff x="3676506" y="1958965"/>
            <a:chExt cx="3323133" cy="260694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3814771" y="1958965"/>
              <a:ext cx="3120806" cy="665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800" b="1" dirty="0">
                  <a:solidFill>
                    <a:schemeClr val="accent1">
                      <a:lumMod val="75000"/>
                    </a:schemeClr>
                  </a:solidFill>
                </a:rPr>
                <a:t>МУКОМОЛЬНОЕ производство</a:t>
              </a:r>
              <a:endParaRPr lang="ru-RU" sz="1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Стрелка вниз 59"/>
            <p:cNvSpPr/>
            <p:nvPr/>
          </p:nvSpPr>
          <p:spPr>
            <a:xfrm rot="15807593">
              <a:off x="5359255" y="3438337"/>
              <a:ext cx="201611" cy="1584000"/>
            </a:xfrm>
            <a:prstGeom prst="downArrow">
              <a:avLst>
                <a:gd name="adj1" fmla="val 50000"/>
                <a:gd name="adj2" fmla="val 183938"/>
              </a:avLst>
            </a:prstGeom>
            <a:solidFill>
              <a:schemeClr val="bg1">
                <a:lumMod val="6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15714" y="3704720"/>
              <a:ext cx="643996" cy="67297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914239" fontAlgn="auto">
                <a:lnSpc>
                  <a:spcPct val="60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j-ea"/>
                  <a:cs typeface="+mj-cs"/>
                </a:rPr>
                <a:t>2,4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j-ea"/>
                  <a:cs typeface="+mj-cs"/>
                </a:rPr>
                <a:t> </a:t>
              </a:r>
              <a:r>
                <a:rPr lang="ru-RU" sz="1400" dirty="0">
                  <a:solidFill>
                    <a:srgbClr val="005AA9"/>
                  </a:solidFill>
                  <a:latin typeface="+mn-lt"/>
                  <a:ea typeface="+mj-ea"/>
                  <a:cs typeface="+mj-cs"/>
                </a:rPr>
                <a:t>млрд руб.</a:t>
              </a:r>
              <a:endParaRPr kumimoji="0" lang="ru-RU" sz="1400" dirty="0">
                <a:solidFill>
                  <a:srgbClr val="005AA9"/>
                </a:solidFill>
                <a:latin typeface="+mn-lt"/>
                <a:ea typeface="+mj-ea"/>
                <a:cs typeface="+mj-cs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 flipV="1">
              <a:off x="3998733" y="4251721"/>
              <a:ext cx="652590" cy="264614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flipV="1">
              <a:off x="6236166" y="4175545"/>
              <a:ext cx="651600" cy="3427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3901002" y="4520231"/>
              <a:ext cx="309863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175089" y="3555016"/>
              <a:ext cx="643996" cy="67297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914239" fontAlgn="auto">
                <a:lnSpc>
                  <a:spcPct val="60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3,1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ru-RU" sz="1400" dirty="0">
                  <a:solidFill>
                    <a:srgbClr val="005AA9"/>
                  </a:solidFill>
                  <a:latin typeface="+mj-lt"/>
                  <a:ea typeface="+mj-ea"/>
                  <a:cs typeface="+mj-cs"/>
                </a:rPr>
                <a:t>млрд руб.</a:t>
              </a:r>
              <a:endParaRPr kumimoji="0" lang="ru-RU" sz="1400" dirty="0">
                <a:solidFill>
                  <a:srgbClr val="005AA9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676506" y="2726494"/>
              <a:ext cx="2891245" cy="3370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defTabSz="914239" fontAlgn="auto">
                <a:spcAft>
                  <a:spcPts val="0"/>
                </a:spcAft>
              </a:pPr>
              <a:r>
                <a:rPr kumimoji="0" lang="ru-RU" sz="1400" b="1" i="1" dirty="0">
                  <a:solidFill>
                    <a:srgbClr val="005AA9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Объем производства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137333" y="2726494"/>
              <a:ext cx="647120" cy="306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</a:rPr>
                <a:t>- 5%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05911" y="3013663"/>
              <a:ext cx="2891245" cy="3370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defTabSz="914239" fontAlgn="auto">
                <a:spcAft>
                  <a:spcPts val="0"/>
                </a:spcAft>
              </a:pPr>
              <a:r>
                <a:rPr kumimoji="0" lang="ru-RU" sz="1400" b="1" i="1" dirty="0">
                  <a:solidFill>
                    <a:srgbClr val="005AA9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Поступление НДС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968617" y="3002659"/>
              <a:ext cx="815836" cy="306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</a:rPr>
                <a:t>+ 2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%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27213" y="4207080"/>
              <a:ext cx="944777" cy="35883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914239" fontAlgn="auto">
                <a:spcAft>
                  <a:spcPts val="0"/>
                </a:spcAft>
              </a:pPr>
              <a:r>
                <a:rPr lang="ru-RU" sz="1200" b="1" i="1" dirty="0">
                  <a:solidFill>
                    <a:srgbClr val="005AA9"/>
                  </a:solidFill>
                </a:rPr>
                <a:t>+ 0,</a:t>
              </a:r>
              <a:r>
                <a:rPr lang="en-US" sz="1200" b="1" i="1" dirty="0">
                  <a:solidFill>
                    <a:srgbClr val="005AA9"/>
                  </a:solidFill>
                </a:rPr>
                <a:t>7</a:t>
              </a:r>
              <a:r>
                <a:rPr lang="ru-RU" sz="1200" b="1" i="1" dirty="0">
                  <a:solidFill>
                    <a:srgbClr val="005AA9"/>
                  </a:solidFill>
                </a:rPr>
                <a:t> млрд руб.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638943" y="4371950"/>
            <a:ext cx="702410" cy="360040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500" b="1" i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Увеличение поступлений </a:t>
            </a: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</a:rPr>
              <a:t>3,8 млрд 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514078" y="451982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712" y="182840"/>
            <a:ext cx="8512770" cy="622015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en-US" sz="19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РЕЗУЛЬТАТЫ</a:t>
            </a:r>
            <a:r>
              <a:rPr lang="ru-RU" sz="16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ОТРАСЛЕВОГО ПРОЕКТА ПО ПРЕСЕЧЕНИЮ НЕЗАКОННЫХ СХЕМ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В СЕЛЬСКОХОЗЯЙСТВЕННОЙ ОТРАСЛИ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 ПЕРИОД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2017-2018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19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				</a:t>
            </a:r>
            <a:endParaRPr lang="ru-RU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0691" y="4757520"/>
            <a:ext cx="3668415" cy="340067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 fontAlgn="auto">
              <a:spcAft>
                <a:spcPts val="0"/>
              </a:spcAft>
            </a:pP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8757" y="805142"/>
            <a:ext cx="2229742" cy="63492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ЭКСПОРТ ЗЕРНОВЫХ И МАСЛИЧНЫХ КУЛЬТУР И РАСТИТЕЛЬНОГО МАСЛА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74970" y="2805461"/>
            <a:ext cx="807885" cy="244092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Aft>
                <a:spcPts val="0"/>
              </a:spcAft>
            </a:pPr>
            <a:r>
              <a:rPr lang="ru-RU" sz="2500" b="1" i="1" dirty="0">
                <a:solidFill>
                  <a:schemeClr val="accent6">
                    <a:lumMod val="75000"/>
                  </a:schemeClr>
                </a:solidFill>
              </a:rPr>
              <a:t>36,3 млрд руб.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0332" y="2568529"/>
            <a:ext cx="1907925" cy="229242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Aft>
                <a:spcPts val="0"/>
              </a:spcAft>
            </a:pPr>
            <a:r>
              <a:rPr lang="ru-RU" sz="1600" b="1" i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Экономия бюджета</a:t>
            </a:r>
            <a:endParaRPr kumimoji="0" lang="ru-RU" sz="1600" b="1" i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491271" y="805143"/>
            <a:ext cx="2229742" cy="727261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ВНУТРЕННЯЯ ПЕРЕРАБОТКА ЗЕРНОВЫХ КУЛЬТУР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47484" y="2805461"/>
            <a:ext cx="807885" cy="244092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Aft>
                <a:spcPts val="0"/>
              </a:spcAft>
            </a:pPr>
            <a:r>
              <a:rPr lang="ru-RU" sz="2500" b="1" i="1" dirty="0">
                <a:solidFill>
                  <a:schemeClr val="accent6">
                    <a:lumMod val="75000"/>
                  </a:schemeClr>
                </a:solidFill>
              </a:rPr>
              <a:t>3,8 млрд руб.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28038" y="2576219"/>
            <a:ext cx="1907925" cy="229242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Aft>
                <a:spcPts val="0"/>
              </a:spcAft>
            </a:pPr>
            <a:r>
              <a:rPr lang="ru-RU" sz="1600" b="1" i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Увеличение поступлений</a:t>
            </a:r>
            <a:endParaRPr kumimoji="0" lang="ru-RU" sz="1600" b="1" i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310142" y="837933"/>
            <a:ext cx="2229742" cy="45026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ТРЕЙДЕРЫ ЗЕРНОВЫХ И МАСЛИЧНЫХ КУЛЬТУР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21072" y="2884886"/>
            <a:ext cx="807885" cy="244092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Aft>
                <a:spcPts val="0"/>
              </a:spcAft>
            </a:pPr>
            <a:r>
              <a:rPr lang="ru-RU" sz="2500" b="1" i="1" dirty="0">
                <a:solidFill>
                  <a:schemeClr val="accent6">
                    <a:lumMod val="75000"/>
                  </a:schemeClr>
                </a:solidFill>
              </a:rPr>
              <a:t>17,3 млрд руб.,</a:t>
            </a:r>
          </a:p>
          <a:p>
            <a:pPr algn="ctr" defTabSz="914239" fontAlgn="auto">
              <a:spcAft>
                <a:spcPts val="0"/>
              </a:spcAft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1400" b="1" i="1" dirty="0" err="1">
                <a:solidFill>
                  <a:schemeClr val="accent6">
                    <a:lumMod val="75000"/>
                  </a:schemeClr>
                </a:solidFill>
              </a:rPr>
              <a:t>т.ч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. НДС – 5,5 млрд руб.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222041" y="2568529"/>
            <a:ext cx="1907925" cy="229242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Aft>
                <a:spcPts val="0"/>
              </a:spcAft>
            </a:pPr>
            <a:r>
              <a:rPr lang="ru-RU" sz="1600" b="1" i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Увеличение поступлений</a:t>
            </a:r>
            <a:endParaRPr kumimoji="0" lang="ru-RU" sz="1600" b="1" i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746190" y="3343350"/>
            <a:ext cx="5719903" cy="311007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500" b="1" i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Общая</a:t>
            </a:r>
            <a:r>
              <a:rPr kumimoji="0" lang="ru-RU" sz="2300" b="1" i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сумма выгоды бюджета</a:t>
            </a:r>
            <a:endParaRPr lang="ru-RU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355976" y="3868729"/>
            <a:ext cx="2943460" cy="455207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Aft>
                <a:spcPts val="0"/>
              </a:spcAft>
            </a:pPr>
            <a:r>
              <a:rPr lang="ru-RU" sz="3500" b="1" i="1" dirty="0">
                <a:solidFill>
                  <a:schemeClr val="accent6">
                    <a:lumMod val="75000"/>
                  </a:schemeClr>
                </a:solidFill>
              </a:rPr>
              <a:t>57,4 млрд руб.</a:t>
            </a: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94" y="1433571"/>
            <a:ext cx="1397234" cy="1130130"/>
          </a:xfrm>
          <a:prstGeom prst="rect">
            <a:avLst/>
          </a:prstGeom>
        </p:spPr>
      </p:pic>
      <p:pic>
        <p:nvPicPr>
          <p:cNvPr id="104" name="Picture 4" descr="https://img-fotki.yandex.ru/get/6804/36014149.21d/0_87c70_8644b0d7_XXX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7"/>
          <a:stretch/>
        </p:blipFill>
        <p:spPr bwMode="auto">
          <a:xfrm flipH="1">
            <a:off x="372429" y="1615491"/>
            <a:ext cx="902540" cy="8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://mysupplier.ru/upload/iblock/93a/93a90e39fdff728209afef159477296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7375" r="90000">
                        <a14:foregroundMark x1="23500" y1="47625" x2="23500" y2="47625"/>
                        <a14:foregroundMark x1="37000" y1="26250" x2="37000" y2="26250"/>
                        <a14:foregroundMark x1="28000" y1="42000" x2="28000" y2="42000"/>
                        <a14:foregroundMark x1="23125" y1="47500" x2="28500" y2="4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22" y="1855638"/>
            <a:ext cx="787610" cy="6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www.agroprodmash-expo.ru/common/img/uploaded/articles/agro/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/>
          <a:stretch/>
        </p:blipFill>
        <p:spPr bwMode="auto">
          <a:xfrm>
            <a:off x="4045400" y="2032936"/>
            <a:ext cx="1010387" cy="5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388" y="1494973"/>
            <a:ext cx="1983254" cy="1019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r="640"/>
          <a:stretch/>
        </p:blipFill>
        <p:spPr>
          <a:xfrm>
            <a:off x="4513141" y="1511963"/>
            <a:ext cx="1040052" cy="520436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7961" y="1472377"/>
            <a:ext cx="932633" cy="556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/>
          <a:srcRect t="6412" b="15458"/>
          <a:stretch/>
        </p:blipFill>
        <p:spPr>
          <a:xfrm>
            <a:off x="1980770" y="3704238"/>
            <a:ext cx="2169699" cy="105032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514078" y="451982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charset="2"/>
              <a:buChar char="q"/>
            </a:pPr>
            <a:r>
              <a:rPr lang="ru-RU" sz="2800" b="1" dirty="0" smtClean="0">
                <a:solidFill>
                  <a:srgbClr val="C60000"/>
                </a:solidFill>
              </a:rPr>
              <a:t>принцип </a:t>
            </a:r>
            <a:r>
              <a:rPr lang="ru-RU" sz="2800" b="1" dirty="0">
                <a:solidFill>
                  <a:srgbClr val="C60000"/>
                </a:solidFill>
              </a:rPr>
              <a:t>Хартии </a:t>
            </a:r>
            <a:r>
              <a:rPr lang="ru-RU" sz="2800" b="1" dirty="0" smtClean="0">
                <a:solidFill>
                  <a:srgbClr val="C60000"/>
                </a:solidFill>
              </a:rPr>
              <a:t>-  недопущение </a:t>
            </a:r>
            <a:r>
              <a:rPr lang="ru-RU" sz="2800" b="1" dirty="0">
                <a:solidFill>
                  <a:srgbClr val="C60000"/>
                </a:solidFill>
              </a:rPr>
              <a:t>применения налоговой выгоды при отсутствии источника ее </a:t>
            </a:r>
            <a:r>
              <a:rPr lang="ru-RU" sz="2800" b="1" dirty="0" smtClean="0">
                <a:solidFill>
                  <a:srgbClr val="C60000"/>
                </a:solidFill>
              </a:rPr>
              <a:t>формирования</a:t>
            </a:r>
          </a:p>
          <a:p>
            <a:endParaRPr lang="ru-RU" sz="2300" b="1" dirty="0"/>
          </a:p>
          <a:p>
            <a:r>
              <a:rPr lang="ru-RU" sz="2400" b="1" u="sng" dirty="0" smtClean="0"/>
              <a:t>Инструмент саморегулирования  </a:t>
            </a:r>
            <a:r>
              <a:rPr lang="ru-RU" sz="2400" b="1" dirty="0" smtClean="0"/>
              <a:t>-информационный </a:t>
            </a:r>
            <a:r>
              <a:rPr lang="ru-RU" sz="2400" b="1" dirty="0"/>
              <a:t>ресурс </a:t>
            </a:r>
            <a:r>
              <a:rPr lang="ru-RU" sz="2400" b="1" dirty="0" smtClean="0"/>
              <a:t>  </a:t>
            </a:r>
            <a:r>
              <a:rPr lang="ru-RU" sz="2300" b="1" dirty="0" smtClean="0"/>
              <a:t>для </a:t>
            </a:r>
            <a:r>
              <a:rPr lang="ru-RU" sz="2300" b="1" dirty="0"/>
              <a:t>открытого информирования участников рынка о лицах, имеющих, по данным системы АСК НДС-2, признак несформированного источника применения налоговой выгоды в виде вычета сумм НДС</a:t>
            </a:r>
            <a:r>
              <a:rPr lang="ru-RU" sz="2300" b="1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4078" y="451982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51"/>
            <a:ext cx="8229600" cy="85725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Информационный ресурс </a:t>
            </a:r>
            <a:r>
              <a:rPr lang="ru-RU" sz="2000" b="1" dirty="0" smtClean="0">
                <a:solidFill>
                  <a:srgbClr val="C00000"/>
                </a:solidFill>
              </a:rPr>
              <a:t>- Общественная </a:t>
            </a:r>
            <a:r>
              <a:rPr lang="ru-RU" sz="2000" b="1" dirty="0">
                <a:solidFill>
                  <a:srgbClr val="C00000"/>
                </a:solidFill>
              </a:rPr>
              <a:t>инициатива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872432" y="699542"/>
            <a:ext cx="770485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>
              <a:buFont typeface="Wingdings" panose="05000000000000000000" pitchFamily="2" charset="2"/>
              <a:buChar char="ü"/>
            </a:pPr>
            <a:r>
              <a:rPr kumimoji="0" lang="ru-RU" sz="1200" b="1" dirty="0" smtClean="0"/>
              <a:t>Общественной палаты РФ</a:t>
            </a:r>
          </a:p>
          <a:p>
            <a:pPr marL="449263" indent="-285750">
              <a:buFont typeface="Wingdings" panose="05000000000000000000" pitchFamily="2" charset="2"/>
              <a:buChar char="ü"/>
            </a:pPr>
            <a:r>
              <a:rPr kumimoji="0" lang="ru-RU" sz="1200" b="1" dirty="0" smtClean="0"/>
              <a:t>Группы Московская биржа</a:t>
            </a:r>
          </a:p>
          <a:p>
            <a:pPr marL="449263" indent="-285750">
              <a:buFont typeface="Wingdings" panose="05000000000000000000" pitchFamily="2" charset="2"/>
              <a:buChar char="ü"/>
            </a:pPr>
            <a:r>
              <a:rPr kumimoji="0" lang="ru-RU" sz="1200" b="1" dirty="0" smtClean="0"/>
              <a:t>НАЭСП </a:t>
            </a:r>
          </a:p>
          <a:p>
            <a:pPr marL="449263" indent="-285750">
              <a:buFont typeface="Wingdings" panose="05000000000000000000" pitchFamily="2" charset="2"/>
              <a:buChar char="ü"/>
            </a:pPr>
            <a:r>
              <a:rPr kumimoji="0" lang="ru-RU" sz="1200" b="1" dirty="0" smtClean="0"/>
              <a:t>Российского зернового союза </a:t>
            </a:r>
          </a:p>
          <a:p>
            <a:pPr marL="449263" indent="-285750">
              <a:buFont typeface="Wingdings" panose="05000000000000000000" pitchFamily="2" charset="2"/>
              <a:buChar char="ü"/>
            </a:pPr>
            <a:r>
              <a:rPr kumimoji="0" lang="ru-RU" sz="1200" b="1" dirty="0" err="1" smtClean="0"/>
              <a:t>Союзроссахар</a:t>
            </a:r>
            <a:endParaRPr kumimoji="0" lang="ru-RU" sz="1200" b="1" dirty="0" smtClean="0"/>
          </a:p>
          <a:p>
            <a:pPr marL="449263" indent="-285750">
              <a:buFont typeface="Wingdings" panose="05000000000000000000" pitchFamily="2" charset="2"/>
              <a:buChar char="ü"/>
            </a:pPr>
            <a:r>
              <a:rPr kumimoji="0" lang="ru-RU" sz="1200" b="1" dirty="0" smtClean="0"/>
              <a:t>Масложирового союза России </a:t>
            </a:r>
          </a:p>
          <a:p>
            <a:pPr marL="449263" indent="-285750">
              <a:buFont typeface="Wingdings" panose="05000000000000000000" pitchFamily="2" charset="2"/>
              <a:buChar char="ü"/>
            </a:pPr>
            <a:r>
              <a:rPr kumimoji="0" lang="ru-RU" sz="1200" b="1" dirty="0" smtClean="0"/>
              <a:t>Национального союза производителей молока </a:t>
            </a:r>
          </a:p>
          <a:p>
            <a:pPr marL="449263" indent="-285750">
              <a:buFont typeface="Wingdings" panose="05000000000000000000" pitchFamily="2" charset="2"/>
              <a:buChar char="ü"/>
            </a:pPr>
            <a:r>
              <a:rPr kumimoji="0" lang="ru-RU" sz="1200" b="1" dirty="0" smtClean="0"/>
              <a:t>Рыбного союза </a:t>
            </a:r>
          </a:p>
          <a:p>
            <a:pPr marL="449263" indent="-285750">
              <a:buFont typeface="Wingdings" panose="05000000000000000000" pitchFamily="2" charset="2"/>
              <a:buChar char="ü"/>
            </a:pPr>
            <a:r>
              <a:rPr kumimoji="0" lang="ru-RU" sz="1200" b="1" dirty="0" smtClean="0"/>
              <a:t>Ассоциации производственных и торговых предприятий рыбного рынка </a:t>
            </a:r>
          </a:p>
          <a:p>
            <a:pPr marL="449263" indent="-285750">
              <a:buFont typeface="Wingdings" panose="05000000000000000000" pitchFamily="2" charset="2"/>
              <a:buChar char="ü"/>
            </a:pPr>
            <a:r>
              <a:rPr kumimoji="0" lang="ru-RU" sz="1200" b="1" dirty="0" smtClean="0"/>
              <a:t>Национального союза свиноводов </a:t>
            </a:r>
          </a:p>
          <a:p>
            <a:pPr marL="449263" indent="-285750">
              <a:buFont typeface="Wingdings" panose="05000000000000000000" pitchFamily="2" charset="2"/>
              <a:buChar char="ü"/>
            </a:pPr>
            <a:r>
              <a:rPr kumimoji="0" lang="ru-RU" sz="1200" b="1" dirty="0" smtClean="0"/>
              <a:t>Национального союза производителей плодов и овощей </a:t>
            </a:r>
          </a:p>
          <a:p>
            <a:pPr marL="449263" indent="-285750">
              <a:buFont typeface="Wingdings" panose="05000000000000000000" pitchFamily="2" charset="2"/>
              <a:buChar char="ü"/>
            </a:pPr>
            <a:r>
              <a:rPr kumimoji="0" lang="ru-RU" sz="1200" b="1" dirty="0" smtClean="0"/>
              <a:t>Членов Хартии по противодействию незаконным действиям на рынке оборота сельхозпродукции</a:t>
            </a:r>
            <a:endParaRPr kumimoji="0"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4026876"/>
            <a:ext cx="7709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Администратор ресурса - </a:t>
            </a:r>
            <a:r>
              <a:rPr lang="ru-RU" b="1" dirty="0" smtClean="0">
                <a:solidFill>
                  <a:srgbClr val="C00000"/>
                </a:solidFill>
              </a:rPr>
              <a:t>Ассоциация </a:t>
            </a:r>
            <a:r>
              <a:rPr lang="ru-RU" b="1" dirty="0">
                <a:solidFill>
                  <a:srgbClr val="C00000"/>
                </a:solidFill>
              </a:rPr>
              <a:t>добросовестных участников рынка АПК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14078" y="451982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 txBox="1">
            <a:spLocks/>
          </p:cNvSpPr>
          <p:nvPr/>
        </p:nvSpPr>
        <p:spPr bwMode="auto">
          <a:xfrm>
            <a:off x="539552" y="267494"/>
            <a:ext cx="7848872" cy="46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Clr>
                <a:srgbClr val="CE1126"/>
              </a:buClr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</a:rPr>
              <a:t>Информационный </a:t>
            </a:r>
            <a:r>
              <a:rPr lang="ru-RU" sz="2800" b="1" dirty="0">
                <a:solidFill>
                  <a:srgbClr val="C00000"/>
                </a:solidFill>
              </a:rPr>
              <a:t>ресурс </a:t>
            </a:r>
            <a:endParaRPr kumimoji="0" lang="ru-RU" sz="24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rgbClr val="CE1126"/>
              </a:buClr>
              <a:buFont typeface="Wingdings" charset="2"/>
              <a:buChar char="q"/>
            </a:pPr>
            <a:r>
              <a:rPr kumimoji="0" lang="ru-RU" sz="2400" b="1" dirty="0" smtClean="0"/>
              <a:t>Цели :</a:t>
            </a:r>
            <a:endParaRPr kumimoji="0" lang="ru-RU" sz="2400" b="1" dirty="0"/>
          </a:p>
          <a:p>
            <a:pPr marL="800100" lvl="1" indent="-342900">
              <a:spcAft>
                <a:spcPts val="600"/>
              </a:spcAft>
              <a:buClr>
                <a:srgbClr val="CE1126"/>
              </a:buClr>
              <a:buFont typeface="Wingdings" charset="2"/>
              <a:buChar char="q"/>
            </a:pPr>
            <a:r>
              <a:rPr lang="ru-RU" sz="2100" b="1" dirty="0">
                <a:latin typeface="+mj-lt"/>
                <a:ea typeface="Verdana" pitchFamily="34" charset="0"/>
                <a:cs typeface="Verdana" pitchFamily="34" charset="0"/>
              </a:rPr>
              <a:t>равный доступ участников рынка сельхозпродукции к информации о состоянии налоговой дисциплины на рынке;</a:t>
            </a:r>
          </a:p>
          <a:p>
            <a:pPr marL="800100" lvl="1" indent="-342900">
              <a:spcAft>
                <a:spcPts val="600"/>
              </a:spcAft>
              <a:buClr>
                <a:srgbClr val="CE1126"/>
              </a:buClr>
              <a:buFont typeface="Wingdings" charset="2"/>
              <a:buChar char="q"/>
            </a:pPr>
            <a:r>
              <a:rPr lang="ru-RU" sz="2100" b="1" dirty="0">
                <a:latin typeface="+mj-lt"/>
                <a:ea typeface="Verdana" pitchFamily="34" charset="0"/>
                <a:cs typeface="Verdana" pitchFamily="34" charset="0"/>
              </a:rPr>
              <a:t> стимулирование экономического прогресса за счет более ответственного саморегулирования рынка.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rgbClr val="CE1126"/>
              </a:buClr>
              <a:buFont typeface="Wingdings" charset="2"/>
              <a:buChar char="q"/>
            </a:pPr>
            <a:r>
              <a:rPr lang="ru-RU" sz="2100" b="1" dirty="0" smtClean="0"/>
              <a:t>Источник </a:t>
            </a:r>
            <a:r>
              <a:rPr lang="ru-RU" sz="2100" b="1" dirty="0"/>
              <a:t>информации :</a:t>
            </a:r>
            <a:endParaRPr lang="ru-RU" sz="2100" b="1" dirty="0" smtClean="0"/>
          </a:p>
          <a:p>
            <a:pPr marL="742950" lvl="1" indent="-285750">
              <a:spcAft>
                <a:spcPts val="600"/>
              </a:spcAft>
              <a:buClr>
                <a:srgbClr val="CE1126"/>
              </a:buClr>
              <a:buFont typeface="Wingdings" charset="2"/>
              <a:buChar char="q"/>
            </a:pPr>
            <a:r>
              <a:rPr lang="ru-RU" sz="1700" b="1" dirty="0" smtClean="0"/>
              <a:t> </a:t>
            </a:r>
            <a:r>
              <a:rPr lang="ru-RU" sz="2100" b="1" dirty="0">
                <a:latin typeface="+mj-lt"/>
                <a:ea typeface="Verdana" pitchFamily="34" charset="0"/>
                <a:cs typeface="Verdana" pitchFamily="34" charset="0"/>
              </a:rPr>
              <a:t>информационные письма территориальных налоговых органов, сформированные на основании данных АСК НДС-2.</a:t>
            </a:r>
          </a:p>
          <a:p>
            <a:pPr lvl="1">
              <a:spcAft>
                <a:spcPts val="600"/>
              </a:spcAft>
              <a:buClr>
                <a:srgbClr val="CE1126"/>
              </a:buClr>
            </a:pPr>
            <a:endParaRPr lang="ru-RU" sz="21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4078" y="451982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67544" y="1557630"/>
            <a:ext cx="8229600" cy="33944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6800" b="1" dirty="0" smtClean="0"/>
          </a:p>
          <a:p>
            <a:pPr marL="571500" indent="-571500">
              <a:lnSpc>
                <a:spcPct val="120000"/>
              </a:lnSpc>
              <a:buFont typeface="Wingdings" charset="2"/>
              <a:buChar char="q"/>
            </a:pPr>
            <a:r>
              <a:rPr lang="ru-RU" sz="5600" b="1" dirty="0" smtClean="0"/>
              <a:t>направлен на стимулирование </a:t>
            </a:r>
            <a:r>
              <a:rPr lang="ru-RU" sz="5600" b="1" dirty="0" smtClean="0">
                <a:solidFill>
                  <a:srgbClr val="C60000"/>
                </a:solidFill>
              </a:rPr>
              <a:t>добросовестной конкуренции</a:t>
            </a:r>
            <a:r>
              <a:rPr lang="ru-RU" sz="5600" b="1" dirty="0" smtClean="0"/>
              <a:t>, в том числе, за счет повышения налоговой дисциплины участников и создания условий </a:t>
            </a:r>
            <a:r>
              <a:rPr lang="ru-RU" sz="5600" b="1" dirty="0" smtClean="0">
                <a:solidFill>
                  <a:srgbClr val="C60000"/>
                </a:solidFill>
              </a:rPr>
              <a:t>для равных принципов ценообразования.</a:t>
            </a:r>
          </a:p>
          <a:p>
            <a:pPr marL="571500" indent="-571500">
              <a:lnSpc>
                <a:spcPct val="120000"/>
              </a:lnSpc>
              <a:buFont typeface="Wingdings" charset="2"/>
              <a:buChar char="q"/>
            </a:pPr>
            <a:endParaRPr lang="ru-RU" sz="5600" b="1" dirty="0" smtClean="0"/>
          </a:p>
          <a:p>
            <a:pPr marL="571500" indent="-571500">
              <a:lnSpc>
                <a:spcPct val="120000"/>
              </a:lnSpc>
              <a:buFont typeface="Wingdings" charset="2"/>
              <a:buChar char="q"/>
            </a:pPr>
            <a:r>
              <a:rPr lang="ru-RU" sz="5600" b="1" dirty="0" smtClean="0">
                <a:solidFill>
                  <a:srgbClr val="C60000"/>
                </a:solidFill>
              </a:rPr>
              <a:t>открытое и добровольное взаимодействие </a:t>
            </a:r>
            <a:r>
              <a:rPr lang="ru-RU" sz="5600" b="1" dirty="0" smtClean="0"/>
              <a:t>налогоплательщиков между собой;</a:t>
            </a:r>
          </a:p>
          <a:p>
            <a:pPr marL="571500" indent="-571500">
              <a:lnSpc>
                <a:spcPct val="120000"/>
              </a:lnSpc>
              <a:buFont typeface="Wingdings" charset="2"/>
              <a:buChar char="q"/>
            </a:pPr>
            <a:endParaRPr lang="ru-RU" sz="5600" b="1" dirty="0" smtClean="0"/>
          </a:p>
          <a:p>
            <a:pPr marL="571500" indent="-571500">
              <a:lnSpc>
                <a:spcPct val="120000"/>
              </a:lnSpc>
              <a:buFont typeface="Wingdings" charset="2"/>
              <a:buChar char="q"/>
            </a:pPr>
            <a:endParaRPr lang="ru-RU" sz="5600" b="1" dirty="0" smtClean="0"/>
          </a:p>
          <a:p>
            <a:pPr marL="571500" indent="-571500">
              <a:lnSpc>
                <a:spcPct val="120000"/>
              </a:lnSpc>
              <a:buFont typeface="Wingdings" charset="2"/>
              <a:buChar char="q"/>
            </a:pPr>
            <a:r>
              <a:rPr lang="ru-RU" sz="5600" b="1" dirty="0" smtClean="0">
                <a:solidFill>
                  <a:srgbClr val="C60000"/>
                </a:solidFill>
              </a:rPr>
              <a:t>презумпция </a:t>
            </a:r>
            <a:r>
              <a:rPr lang="ru-RU" sz="5600" b="1" dirty="0">
                <a:solidFill>
                  <a:srgbClr val="C60000"/>
                </a:solidFill>
              </a:rPr>
              <a:t>добросовестности </a:t>
            </a:r>
            <a:r>
              <a:rPr lang="ru-RU" sz="5600" b="1" dirty="0" smtClean="0"/>
              <a:t>налогоплательщика</a:t>
            </a:r>
          </a:p>
          <a:p>
            <a:pPr>
              <a:lnSpc>
                <a:spcPct val="120000"/>
              </a:lnSpc>
            </a:pPr>
            <a:endParaRPr lang="ru-RU" sz="4400" b="1" dirty="0">
              <a:solidFill>
                <a:srgbClr val="C00000"/>
              </a:solidFill>
            </a:endParaRP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514078" y="451982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67494"/>
            <a:ext cx="7516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3600" b="1" dirty="0">
                <a:solidFill>
                  <a:srgbClr val="C00000"/>
                </a:solidFill>
              </a:rPr>
              <a:t>Принципы формирования </a:t>
            </a:r>
            <a:r>
              <a:rPr lang="ru-RU" sz="3600" b="1" dirty="0"/>
              <a:t>Информационного </a:t>
            </a:r>
            <a:r>
              <a:rPr lang="ru-RU" sz="3600" b="1" dirty="0" smtClean="0"/>
              <a:t>ресурса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284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95487"/>
            <a:ext cx="648072" cy="47474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19548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материалы, размещены на сайте Хартия-</a:t>
            </a:r>
            <a:r>
              <a:rPr lang="ru-RU" dirty="0" err="1" smtClean="0"/>
              <a:t>апк.рф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0" y="681540"/>
            <a:ext cx="2322372" cy="3098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5896" y="681541"/>
            <a:ext cx="43924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разделе </a:t>
            </a:r>
            <a:r>
              <a:rPr lang="ru-RU" sz="1600" dirty="0" smtClean="0">
                <a:solidFill>
                  <a:srgbClr val="FF0000"/>
                </a:solidFill>
              </a:rPr>
              <a:t>информационный ресурс со сведениями о налоговых «разрывах» размещено</a:t>
            </a:r>
            <a:r>
              <a:rPr lang="ru-RU" sz="1600" dirty="0" smtClean="0">
                <a:solidFill>
                  <a:srgbClr val="FF0000"/>
                </a:solidFill>
              </a:rPr>
              <a:t>: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Алгоритм </a:t>
            </a:r>
            <a:r>
              <a:rPr lang="ru-RU" sz="1600" dirty="0" smtClean="0"/>
              <a:t>формирования информационного ресурса;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Как предоставлять согласие и его форма;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Запрос налоговому органу об информировании;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Все положения в договор и внутренние документы;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Отдельно формулировки положения о заверениях;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FF0000"/>
                </a:solidFill>
              </a:rPr>
              <a:t>Контакты исполнительного директора ассоциации </a:t>
            </a:r>
            <a:r>
              <a:rPr lang="ru-RU" sz="1600" dirty="0" err="1" smtClean="0">
                <a:solidFill>
                  <a:srgbClr val="FF0000"/>
                </a:solidFill>
              </a:rPr>
              <a:t>Рогановой</a:t>
            </a:r>
            <a:r>
              <a:rPr lang="ru-RU" sz="1600" dirty="0" smtClean="0">
                <a:solidFill>
                  <a:srgbClr val="FF0000"/>
                </a:solidFill>
              </a:rPr>
              <a:t> Екатерины</a:t>
            </a:r>
          </a:p>
          <a:p>
            <a:endParaRPr lang="ru-RU" sz="1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14078" y="451982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ME-RU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247697</TotalTime>
  <Words>1078</Words>
  <Application>Microsoft Office PowerPoint</Application>
  <PresentationFormat>Экран (16:9)</PresentationFormat>
  <Paragraphs>203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7_ME-RU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Информационный ресурс - Общественная инициатива:</vt:lpstr>
      <vt:lpstr>Презентация PowerPoint</vt:lpstr>
      <vt:lpstr>Презентация PowerPoint</vt:lpstr>
      <vt:lpstr>Презентация PowerPoint</vt:lpstr>
      <vt:lpstr>ПРИНЦИП ХАРТИИ АПК:</vt:lpstr>
      <vt:lpstr>ПРАВИЛА ПРИВЛЕЧЕНИЯ ТРАНСПОРТНЫХ УСЛУГ с 01.07.2019 </vt:lpstr>
      <vt:lpstr>ПРАВИЛА ПРИВЛЕЧЕНИЯ ТРАНСПОРТНЫХ УСЛУГ с 01.07.2019 3. ПЕРЕВОЗЧИК: </vt:lpstr>
      <vt:lpstr>ПРАВИЛА ПРИВЛЕЧЕНИЯ ТРАНСПОРТНЫХ УСЛУГ с 01.07.2019</vt:lpstr>
      <vt:lpstr>ПРАВИЛА ПРИВЛЕЧЕНИЯ ТРАНСПОРТНЫХ УСЛУГ с 01.07.2019 5. Конструкция видов договоров по грузоперевозке и транспортно-экспедиционному обслуживанию: </vt:lpstr>
      <vt:lpstr>ПРАВИЛА ПРИВЛЕЧЕНИЯ ТРАНСПОРТНЫХ УСЛУГ с 01.07.2019</vt:lpstr>
      <vt:lpstr>ПРАВИЛА ПРИВЛЕЧЕНИЯ ТРАНСПОРТНЫХ УСЛУГ с 01.07.2019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Щавелёв Сергей Дмитриевич</dc:creator>
  <cp:lastModifiedBy>Сметанников Сергей Станиславович</cp:lastModifiedBy>
  <cp:revision>1676</cp:revision>
  <cp:lastPrinted>2018-05-18T13:33:01Z</cp:lastPrinted>
  <dcterms:created xsi:type="dcterms:W3CDTF">2013-03-06T05:45:56Z</dcterms:created>
  <dcterms:modified xsi:type="dcterms:W3CDTF">2019-08-27T06:24:14Z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0x010100146AE59D714A33448C879F6EED7C13EF</vt:lpwstr>
  </property>
</Properties>
</file>